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520" r:id="rId3"/>
    <p:sldId id="426" r:id="rId4"/>
    <p:sldId id="527" r:id="rId5"/>
    <p:sldId id="523" r:id="rId6"/>
    <p:sldId id="429" r:id="rId7"/>
    <p:sldId id="501" r:id="rId8"/>
    <p:sldId id="526" r:id="rId9"/>
    <p:sldId id="537" r:id="rId10"/>
    <p:sldId id="540" r:id="rId11"/>
    <p:sldId id="541" r:id="rId12"/>
    <p:sldId id="542" r:id="rId13"/>
    <p:sldId id="554" r:id="rId14"/>
    <p:sldId id="555" r:id="rId15"/>
    <p:sldId id="547" r:id="rId16"/>
    <p:sldId id="502" r:id="rId17"/>
    <p:sldId id="535" r:id="rId18"/>
    <p:sldId id="531" r:id="rId19"/>
    <p:sldId id="561" r:id="rId20"/>
    <p:sldId id="562" r:id="rId21"/>
    <p:sldId id="563" r:id="rId22"/>
    <p:sldId id="564" r:id="rId23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181" autoAdjust="0"/>
    <p:restoredTop sz="94660"/>
  </p:normalViewPr>
  <p:slideViewPr>
    <p:cSldViewPr>
      <p:cViewPr varScale="1">
        <p:scale>
          <a:sx n="73" d="100"/>
          <a:sy n="73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7B0D98-B631-4BF7-980F-7BE7ABB5254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1E1EB2-EB41-4684-A0B3-E06938F12776}">
      <dgm:prSet phldrT="[Текст]" custT="1"/>
      <dgm:spPr/>
      <dgm:t>
        <a:bodyPr/>
        <a:lstStyle/>
        <a:p>
          <a:r>
            <a:rPr lang="ru-RU" sz="2800" b="1" dirty="0" smtClean="0">
              <a:latin typeface="Arial Narrow" panose="020B0606020202030204" pitchFamily="34" charset="0"/>
              <a:cs typeface="Arial" pitchFamily="34" charset="0"/>
            </a:rPr>
            <a:t>Начальная школа</a:t>
          </a:r>
        </a:p>
        <a:p>
          <a:r>
            <a: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1-4 </a:t>
          </a:r>
          <a:r>
            <a:rPr lang="ru-RU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классы</a:t>
          </a:r>
        </a:p>
        <a:p>
          <a:r>
            <a:rPr lang="ru-RU" sz="2800" dirty="0" smtClean="0">
              <a:latin typeface="Arial Narrow" panose="020B0606020202030204" pitchFamily="34" charset="0"/>
            </a:rPr>
            <a:t>(1+4)</a:t>
          </a:r>
          <a:endParaRPr lang="ru-RU" sz="2800" b="1" dirty="0" smtClean="0">
            <a:latin typeface="Arial Narrow" panose="020B0606020202030204" pitchFamily="34" charset="0"/>
            <a:cs typeface="Arial" pitchFamily="34" charset="0"/>
          </a:endParaRPr>
        </a:p>
        <a:p>
          <a:r>
            <a:rPr lang="ru-RU" sz="2800" b="1" dirty="0" smtClean="0">
              <a:latin typeface="Arial Narrow" panose="020B0606020202030204" pitchFamily="34" charset="0"/>
              <a:cs typeface="Arial" pitchFamily="34" charset="0"/>
            </a:rPr>
            <a:t>1-5 </a:t>
          </a:r>
          <a:r>
            <a:rPr lang="ru-RU" sz="2800" dirty="0" smtClean="0">
              <a:latin typeface="Arial Narrow" panose="020B0606020202030204" pitchFamily="34" charset="0"/>
              <a:cs typeface="Arial" pitchFamily="34" charset="0"/>
            </a:rPr>
            <a:t>классы </a:t>
          </a:r>
          <a:endParaRPr lang="ru-RU" sz="2800" dirty="0">
            <a:latin typeface="Arial Narrow" panose="020B0606020202030204" pitchFamily="34" charset="0"/>
          </a:endParaRPr>
        </a:p>
      </dgm:t>
    </dgm:pt>
    <dgm:pt modelId="{9E3BAC07-5F22-45FD-AEF8-AB0F53A5CD9E}" type="parTrans" cxnId="{530A177B-B383-4891-9F23-E9F3FEDCBF79}">
      <dgm:prSet/>
      <dgm:spPr/>
      <dgm:t>
        <a:bodyPr/>
        <a:lstStyle/>
        <a:p>
          <a:endParaRPr lang="ru-RU" sz="28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E2384B8-D154-4EC9-9B6D-FE3892995A6E}" type="sibTrans" cxnId="{530A177B-B383-4891-9F23-E9F3FEDCBF79}">
      <dgm:prSet/>
      <dgm:spPr/>
      <dgm:t>
        <a:bodyPr/>
        <a:lstStyle/>
        <a:p>
          <a:endParaRPr lang="ru-RU" sz="28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FEA136B-A1FF-48BC-B1DF-2642687C5402}">
      <dgm:prSet phldrT="[Текст]" custT="1"/>
      <dgm:spPr/>
      <dgm:t>
        <a:bodyPr/>
        <a:lstStyle/>
        <a:p>
          <a:r>
            <a:rPr lang="ru-RU" sz="2800" b="1" dirty="0" smtClean="0">
              <a:latin typeface="Arial Narrow" panose="020B0606020202030204" pitchFamily="34" charset="0"/>
              <a:cs typeface="Arial" pitchFamily="34" charset="0"/>
            </a:rPr>
            <a:t>Основная школа</a:t>
          </a:r>
        </a:p>
        <a:p>
          <a:r>
            <a: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5-9 </a:t>
          </a:r>
          <a:r>
            <a:rPr lang="ru-RU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классы </a:t>
          </a:r>
          <a:endParaRPr lang="ru-RU" sz="2800" b="1" dirty="0" smtClean="0">
            <a:solidFill>
              <a:schemeClr val="tx2">
                <a:lumMod val="60000"/>
                <a:lumOff val="40000"/>
              </a:schemeClr>
            </a:solidFill>
            <a:latin typeface="Arial Narrow" panose="020B0606020202030204" pitchFamily="34" charset="0"/>
            <a:cs typeface="Arial" pitchFamily="34" charset="0"/>
          </a:endParaRPr>
        </a:p>
        <a:p>
          <a:r>
            <a:rPr lang="ru-RU" sz="2800" b="1" dirty="0" smtClean="0">
              <a:latin typeface="Arial Narrow" panose="020B0606020202030204" pitchFamily="34" charset="0"/>
              <a:cs typeface="Arial" pitchFamily="34" charset="0"/>
            </a:rPr>
            <a:t>6-10 </a:t>
          </a:r>
          <a:r>
            <a:rPr lang="ru-RU" sz="2800" dirty="0" smtClean="0">
              <a:latin typeface="Arial Narrow" panose="020B0606020202030204" pitchFamily="34" charset="0"/>
              <a:cs typeface="Arial" pitchFamily="34" charset="0"/>
            </a:rPr>
            <a:t>классы </a:t>
          </a:r>
          <a:endParaRPr lang="ru-RU" sz="2800" dirty="0">
            <a:latin typeface="Arial Narrow" panose="020B0606020202030204" pitchFamily="34" charset="0"/>
          </a:endParaRPr>
        </a:p>
      </dgm:t>
    </dgm:pt>
    <dgm:pt modelId="{3B04ACB3-8E65-4F80-AD5D-B3E219ECB5EF}" type="parTrans" cxnId="{802E8B60-3309-41E5-8F00-08C8B743F4C0}">
      <dgm:prSet/>
      <dgm:spPr/>
      <dgm:t>
        <a:bodyPr/>
        <a:lstStyle/>
        <a:p>
          <a:endParaRPr lang="ru-RU" sz="28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82037F97-1A37-4C26-8B47-11E089D06812}" type="sibTrans" cxnId="{802E8B60-3309-41E5-8F00-08C8B743F4C0}">
      <dgm:prSet/>
      <dgm:spPr/>
      <dgm:t>
        <a:bodyPr/>
        <a:lstStyle/>
        <a:p>
          <a:endParaRPr lang="ru-RU" sz="28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2DB6153-1C33-4188-9394-ADA83045B360}">
      <dgm:prSet phldrT="[Текст]" custT="1"/>
      <dgm:spPr/>
      <dgm:t>
        <a:bodyPr/>
        <a:lstStyle/>
        <a:p>
          <a:r>
            <a:rPr lang="ru-RU" sz="2800" b="1" dirty="0" smtClean="0">
              <a:latin typeface="Arial Narrow" panose="020B0606020202030204" pitchFamily="34" charset="0"/>
              <a:cs typeface="Arial" pitchFamily="34" charset="0"/>
            </a:rPr>
            <a:t>Старшая школа</a:t>
          </a:r>
        </a:p>
        <a:p>
          <a:r>
            <a: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10-11 </a:t>
          </a:r>
          <a:r>
            <a:rPr lang="ru-RU" sz="2800" b="0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  <a:cs typeface="Arial" pitchFamily="34" charset="0"/>
            </a:rPr>
            <a:t>классы</a:t>
          </a:r>
        </a:p>
        <a:p>
          <a:r>
            <a:rPr lang="ru-RU" sz="2800" b="1" dirty="0" smtClean="0">
              <a:latin typeface="Arial Narrow" panose="020B0606020202030204" pitchFamily="34" charset="0"/>
              <a:cs typeface="Arial" pitchFamily="34" charset="0"/>
            </a:rPr>
            <a:t>11-12 </a:t>
          </a:r>
          <a:r>
            <a:rPr lang="ru-RU" sz="2800" dirty="0" smtClean="0">
              <a:latin typeface="Arial Narrow" panose="020B0606020202030204" pitchFamily="34" charset="0"/>
              <a:cs typeface="Arial" pitchFamily="34" charset="0"/>
            </a:rPr>
            <a:t>классы</a:t>
          </a:r>
        </a:p>
        <a:p>
          <a:r>
            <a:rPr lang="ru-RU" sz="2800" dirty="0" smtClean="0">
              <a:latin typeface="Arial Narrow" panose="020B0606020202030204" pitchFamily="34" charset="0"/>
              <a:cs typeface="Arial" pitchFamily="34" charset="0"/>
            </a:rPr>
            <a:t> </a:t>
          </a:r>
          <a:endParaRPr lang="ru-RU" sz="2800" dirty="0">
            <a:latin typeface="Arial Narrow" panose="020B0606020202030204" pitchFamily="34" charset="0"/>
          </a:endParaRPr>
        </a:p>
      </dgm:t>
    </dgm:pt>
    <dgm:pt modelId="{1965A0C3-D812-4BEA-87DA-5E1C2E51698F}" type="parTrans" cxnId="{7BEB8744-6361-434F-A924-861D6FB85FA6}">
      <dgm:prSet/>
      <dgm:spPr/>
      <dgm:t>
        <a:bodyPr/>
        <a:lstStyle/>
        <a:p>
          <a:endParaRPr lang="ru-RU" sz="28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BDB67A6-A0BE-465F-9C73-8668136F933D}" type="sibTrans" cxnId="{7BEB8744-6361-434F-A924-861D6FB85FA6}">
      <dgm:prSet/>
      <dgm:spPr/>
      <dgm:t>
        <a:bodyPr/>
        <a:lstStyle/>
        <a:p>
          <a:endParaRPr lang="ru-RU" sz="280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9DF0280-1F1D-4FBD-B057-7C5C6DF402CE}" type="pres">
      <dgm:prSet presAssocID="{D37B0D98-B631-4BF7-980F-7BE7ABB5254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6AD7483-1836-4E4F-A507-6AEF7F37385A}" type="pres">
      <dgm:prSet presAssocID="{1C1E1EB2-EB41-4684-A0B3-E06938F12776}" presName="composite" presStyleCnt="0"/>
      <dgm:spPr/>
      <dgm:t>
        <a:bodyPr/>
        <a:lstStyle/>
        <a:p>
          <a:endParaRPr lang="ru-RU"/>
        </a:p>
      </dgm:t>
    </dgm:pt>
    <dgm:pt modelId="{C18857A3-EC45-4E0B-8B8F-24DDFB5BF729}" type="pres">
      <dgm:prSet presAssocID="{1C1E1EB2-EB41-4684-A0B3-E06938F12776}" presName="LShape" presStyleLbl="alignNode1" presStyleIdx="0" presStyleCnt="5"/>
      <dgm:spPr/>
      <dgm:t>
        <a:bodyPr/>
        <a:lstStyle/>
        <a:p>
          <a:endParaRPr lang="ru-RU"/>
        </a:p>
      </dgm:t>
    </dgm:pt>
    <dgm:pt modelId="{D5E4572F-35C6-4998-99B0-9D88C3DCDAB8}" type="pres">
      <dgm:prSet presAssocID="{1C1E1EB2-EB41-4684-A0B3-E06938F1277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30BCA-347F-44D9-B32A-5898465B5AF5}" type="pres">
      <dgm:prSet presAssocID="{1C1E1EB2-EB41-4684-A0B3-E06938F12776}" presName="Triangle" presStyleLbl="alignNode1" presStyleIdx="1" presStyleCnt="5"/>
      <dgm:spPr/>
      <dgm:t>
        <a:bodyPr/>
        <a:lstStyle/>
        <a:p>
          <a:endParaRPr lang="ru-RU"/>
        </a:p>
      </dgm:t>
    </dgm:pt>
    <dgm:pt modelId="{20F2CE16-1DE6-475A-86F6-8E81A6B02219}" type="pres">
      <dgm:prSet presAssocID="{2E2384B8-D154-4EC9-9B6D-FE3892995A6E}" presName="sibTrans" presStyleCnt="0"/>
      <dgm:spPr/>
      <dgm:t>
        <a:bodyPr/>
        <a:lstStyle/>
        <a:p>
          <a:endParaRPr lang="ru-RU"/>
        </a:p>
      </dgm:t>
    </dgm:pt>
    <dgm:pt modelId="{565BA7CD-03B6-43BD-B308-5A41FDFE7CB7}" type="pres">
      <dgm:prSet presAssocID="{2E2384B8-D154-4EC9-9B6D-FE3892995A6E}" presName="space" presStyleCnt="0"/>
      <dgm:spPr/>
      <dgm:t>
        <a:bodyPr/>
        <a:lstStyle/>
        <a:p>
          <a:endParaRPr lang="ru-RU"/>
        </a:p>
      </dgm:t>
    </dgm:pt>
    <dgm:pt modelId="{260C3C5B-94A6-4F4C-A6AC-8308FD738ED9}" type="pres">
      <dgm:prSet presAssocID="{1FEA136B-A1FF-48BC-B1DF-2642687C5402}" presName="composite" presStyleCnt="0"/>
      <dgm:spPr/>
      <dgm:t>
        <a:bodyPr/>
        <a:lstStyle/>
        <a:p>
          <a:endParaRPr lang="ru-RU"/>
        </a:p>
      </dgm:t>
    </dgm:pt>
    <dgm:pt modelId="{BF25EC1A-3046-4E49-9C00-5579B1ECBAE4}" type="pres">
      <dgm:prSet presAssocID="{1FEA136B-A1FF-48BC-B1DF-2642687C5402}" presName="LShape" presStyleLbl="alignNode1" presStyleIdx="2" presStyleCnt="5"/>
      <dgm:spPr/>
      <dgm:t>
        <a:bodyPr/>
        <a:lstStyle/>
        <a:p>
          <a:endParaRPr lang="ru-RU"/>
        </a:p>
      </dgm:t>
    </dgm:pt>
    <dgm:pt modelId="{76ADE21D-D90F-4546-BC0F-8AC2AAE00794}" type="pres">
      <dgm:prSet presAssocID="{1FEA136B-A1FF-48BC-B1DF-2642687C540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6F164-D600-4A4C-8B40-61F4A2E73BED}" type="pres">
      <dgm:prSet presAssocID="{1FEA136B-A1FF-48BC-B1DF-2642687C5402}" presName="Triangle" presStyleLbl="alignNode1" presStyleIdx="3" presStyleCnt="5"/>
      <dgm:spPr/>
      <dgm:t>
        <a:bodyPr/>
        <a:lstStyle/>
        <a:p>
          <a:endParaRPr lang="ru-RU"/>
        </a:p>
      </dgm:t>
    </dgm:pt>
    <dgm:pt modelId="{5D20EF4F-7410-4868-B29B-001A827C2AA5}" type="pres">
      <dgm:prSet presAssocID="{82037F97-1A37-4C26-8B47-11E089D06812}" presName="sibTrans" presStyleCnt="0"/>
      <dgm:spPr/>
      <dgm:t>
        <a:bodyPr/>
        <a:lstStyle/>
        <a:p>
          <a:endParaRPr lang="ru-RU"/>
        </a:p>
      </dgm:t>
    </dgm:pt>
    <dgm:pt modelId="{EBF3030C-0837-43B6-B52D-BD31DBDDF59C}" type="pres">
      <dgm:prSet presAssocID="{82037F97-1A37-4C26-8B47-11E089D06812}" presName="space" presStyleCnt="0"/>
      <dgm:spPr/>
      <dgm:t>
        <a:bodyPr/>
        <a:lstStyle/>
        <a:p>
          <a:endParaRPr lang="ru-RU"/>
        </a:p>
      </dgm:t>
    </dgm:pt>
    <dgm:pt modelId="{444AD680-397A-4119-B91B-81987102255A}" type="pres">
      <dgm:prSet presAssocID="{A2DB6153-1C33-4188-9394-ADA83045B360}" presName="composite" presStyleCnt="0"/>
      <dgm:spPr/>
      <dgm:t>
        <a:bodyPr/>
        <a:lstStyle/>
        <a:p>
          <a:endParaRPr lang="ru-RU"/>
        </a:p>
      </dgm:t>
    </dgm:pt>
    <dgm:pt modelId="{28D20C45-FAE2-4CC3-B743-D7D38AA0C477}" type="pres">
      <dgm:prSet presAssocID="{A2DB6153-1C33-4188-9394-ADA83045B360}" presName="LShape" presStyleLbl="alignNode1" presStyleIdx="4" presStyleCnt="5"/>
      <dgm:spPr/>
      <dgm:t>
        <a:bodyPr/>
        <a:lstStyle/>
        <a:p>
          <a:endParaRPr lang="ru-RU"/>
        </a:p>
      </dgm:t>
    </dgm:pt>
    <dgm:pt modelId="{3844AA5D-5D97-4071-899D-14BA31C9CCAF}" type="pres">
      <dgm:prSet presAssocID="{A2DB6153-1C33-4188-9394-ADA83045B36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6F1096-1496-4E6B-9A07-84C9BA5C6DD0}" type="presOf" srcId="{1FEA136B-A1FF-48BC-B1DF-2642687C5402}" destId="{76ADE21D-D90F-4546-BC0F-8AC2AAE00794}" srcOrd="0" destOrd="0" presId="urn:microsoft.com/office/officeart/2009/3/layout/StepUpProcess"/>
    <dgm:cxn modelId="{04BF4081-F582-4F24-969F-F008A25B88B6}" type="presOf" srcId="{A2DB6153-1C33-4188-9394-ADA83045B360}" destId="{3844AA5D-5D97-4071-899D-14BA31C9CCAF}" srcOrd="0" destOrd="0" presId="urn:microsoft.com/office/officeart/2009/3/layout/StepUpProcess"/>
    <dgm:cxn modelId="{802E8B60-3309-41E5-8F00-08C8B743F4C0}" srcId="{D37B0D98-B631-4BF7-980F-7BE7ABB52548}" destId="{1FEA136B-A1FF-48BC-B1DF-2642687C5402}" srcOrd="1" destOrd="0" parTransId="{3B04ACB3-8E65-4F80-AD5D-B3E219ECB5EF}" sibTransId="{82037F97-1A37-4C26-8B47-11E089D06812}"/>
    <dgm:cxn modelId="{530A177B-B383-4891-9F23-E9F3FEDCBF79}" srcId="{D37B0D98-B631-4BF7-980F-7BE7ABB52548}" destId="{1C1E1EB2-EB41-4684-A0B3-E06938F12776}" srcOrd="0" destOrd="0" parTransId="{9E3BAC07-5F22-45FD-AEF8-AB0F53A5CD9E}" sibTransId="{2E2384B8-D154-4EC9-9B6D-FE3892995A6E}"/>
    <dgm:cxn modelId="{692D6204-D6BF-4566-9E5E-66EDF547191D}" type="presOf" srcId="{1C1E1EB2-EB41-4684-A0B3-E06938F12776}" destId="{D5E4572F-35C6-4998-99B0-9D88C3DCDAB8}" srcOrd="0" destOrd="0" presId="urn:microsoft.com/office/officeart/2009/3/layout/StepUpProcess"/>
    <dgm:cxn modelId="{7BEB8744-6361-434F-A924-861D6FB85FA6}" srcId="{D37B0D98-B631-4BF7-980F-7BE7ABB52548}" destId="{A2DB6153-1C33-4188-9394-ADA83045B360}" srcOrd="2" destOrd="0" parTransId="{1965A0C3-D812-4BEA-87DA-5E1C2E51698F}" sibTransId="{ABDB67A6-A0BE-465F-9C73-8668136F933D}"/>
    <dgm:cxn modelId="{B04DF1B3-0E69-4F1F-AB64-972FDC723CEC}" type="presOf" srcId="{D37B0D98-B631-4BF7-980F-7BE7ABB52548}" destId="{09DF0280-1F1D-4FBD-B057-7C5C6DF402CE}" srcOrd="0" destOrd="0" presId="urn:microsoft.com/office/officeart/2009/3/layout/StepUpProcess"/>
    <dgm:cxn modelId="{A0194DDA-5E4B-40D5-BBCA-9B46750706EB}" type="presParOf" srcId="{09DF0280-1F1D-4FBD-B057-7C5C6DF402CE}" destId="{26AD7483-1836-4E4F-A507-6AEF7F37385A}" srcOrd="0" destOrd="0" presId="urn:microsoft.com/office/officeart/2009/3/layout/StepUpProcess"/>
    <dgm:cxn modelId="{CE969D0B-063C-44E6-967A-A6B9196F5B64}" type="presParOf" srcId="{26AD7483-1836-4E4F-A507-6AEF7F37385A}" destId="{C18857A3-EC45-4E0B-8B8F-24DDFB5BF729}" srcOrd="0" destOrd="0" presId="urn:microsoft.com/office/officeart/2009/3/layout/StepUpProcess"/>
    <dgm:cxn modelId="{D92B13D5-FC21-439C-BC57-9AAB8D80326E}" type="presParOf" srcId="{26AD7483-1836-4E4F-A507-6AEF7F37385A}" destId="{D5E4572F-35C6-4998-99B0-9D88C3DCDAB8}" srcOrd="1" destOrd="0" presId="urn:microsoft.com/office/officeart/2009/3/layout/StepUpProcess"/>
    <dgm:cxn modelId="{B1C16E7E-A248-43AF-B036-6423F2C0A476}" type="presParOf" srcId="{26AD7483-1836-4E4F-A507-6AEF7F37385A}" destId="{C0830BCA-347F-44D9-B32A-5898465B5AF5}" srcOrd="2" destOrd="0" presId="urn:microsoft.com/office/officeart/2009/3/layout/StepUpProcess"/>
    <dgm:cxn modelId="{FED3F308-E1A9-4E20-AAF5-826AD643787F}" type="presParOf" srcId="{09DF0280-1F1D-4FBD-B057-7C5C6DF402CE}" destId="{20F2CE16-1DE6-475A-86F6-8E81A6B02219}" srcOrd="1" destOrd="0" presId="urn:microsoft.com/office/officeart/2009/3/layout/StepUpProcess"/>
    <dgm:cxn modelId="{30528127-CCCC-4C0A-9874-76800ED9787B}" type="presParOf" srcId="{20F2CE16-1DE6-475A-86F6-8E81A6B02219}" destId="{565BA7CD-03B6-43BD-B308-5A41FDFE7CB7}" srcOrd="0" destOrd="0" presId="urn:microsoft.com/office/officeart/2009/3/layout/StepUpProcess"/>
    <dgm:cxn modelId="{5F9EA91C-D2B9-471E-A975-FEC9AD2EF7E1}" type="presParOf" srcId="{09DF0280-1F1D-4FBD-B057-7C5C6DF402CE}" destId="{260C3C5B-94A6-4F4C-A6AC-8308FD738ED9}" srcOrd="2" destOrd="0" presId="urn:microsoft.com/office/officeart/2009/3/layout/StepUpProcess"/>
    <dgm:cxn modelId="{DCFBA459-5AEC-411A-9BD5-D754A64F3CB6}" type="presParOf" srcId="{260C3C5B-94A6-4F4C-A6AC-8308FD738ED9}" destId="{BF25EC1A-3046-4E49-9C00-5579B1ECBAE4}" srcOrd="0" destOrd="0" presId="urn:microsoft.com/office/officeart/2009/3/layout/StepUpProcess"/>
    <dgm:cxn modelId="{2EFBD6AB-5DB0-4BDC-A98B-E22ED3B3CF50}" type="presParOf" srcId="{260C3C5B-94A6-4F4C-A6AC-8308FD738ED9}" destId="{76ADE21D-D90F-4546-BC0F-8AC2AAE00794}" srcOrd="1" destOrd="0" presId="urn:microsoft.com/office/officeart/2009/3/layout/StepUpProcess"/>
    <dgm:cxn modelId="{53136E1D-E44F-4BCA-91FE-7B571200AD11}" type="presParOf" srcId="{260C3C5B-94A6-4F4C-A6AC-8308FD738ED9}" destId="{3316F164-D600-4A4C-8B40-61F4A2E73BED}" srcOrd="2" destOrd="0" presId="urn:microsoft.com/office/officeart/2009/3/layout/StepUpProcess"/>
    <dgm:cxn modelId="{3659BEF8-0DD0-482B-BF72-D3073781439E}" type="presParOf" srcId="{09DF0280-1F1D-4FBD-B057-7C5C6DF402CE}" destId="{5D20EF4F-7410-4868-B29B-001A827C2AA5}" srcOrd="3" destOrd="0" presId="urn:microsoft.com/office/officeart/2009/3/layout/StepUpProcess"/>
    <dgm:cxn modelId="{7D0035C1-5BA6-45B4-8303-96F67490C7CF}" type="presParOf" srcId="{5D20EF4F-7410-4868-B29B-001A827C2AA5}" destId="{EBF3030C-0837-43B6-B52D-BD31DBDDF59C}" srcOrd="0" destOrd="0" presId="urn:microsoft.com/office/officeart/2009/3/layout/StepUpProcess"/>
    <dgm:cxn modelId="{F020BFFB-3677-4384-8C5C-E710F66EA973}" type="presParOf" srcId="{09DF0280-1F1D-4FBD-B057-7C5C6DF402CE}" destId="{444AD680-397A-4119-B91B-81987102255A}" srcOrd="4" destOrd="0" presId="urn:microsoft.com/office/officeart/2009/3/layout/StepUpProcess"/>
    <dgm:cxn modelId="{4390A12F-E062-41E4-A14D-023FD4C7F36D}" type="presParOf" srcId="{444AD680-397A-4119-B91B-81987102255A}" destId="{28D20C45-FAE2-4CC3-B743-D7D38AA0C477}" srcOrd="0" destOrd="0" presId="urn:microsoft.com/office/officeart/2009/3/layout/StepUpProcess"/>
    <dgm:cxn modelId="{400DC6AC-71FE-407C-9A04-1E741BEEF983}" type="presParOf" srcId="{444AD680-397A-4119-B91B-81987102255A}" destId="{3844AA5D-5D97-4071-899D-14BA31C9CCA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2B829C-92D3-485A-A674-AE4B3D100BC4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7619532-AC55-41CA-9D1F-AB9E1C63D415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indent="0" algn="ctr">
            <a:lnSpc>
              <a:spcPct val="100000"/>
            </a:lnSpc>
          </a:pPr>
          <a:r>
            <a:rPr lang="ru-RU" sz="1900" smtClean="0">
              <a:latin typeface="Arial Narrow" panose="020B0606020202030204" pitchFamily="34" charset="0"/>
              <a:cs typeface="Arial" panose="020B0604020202020204" pitchFamily="34" charset="0"/>
            </a:rPr>
            <a:t>Учителя </a:t>
          </a:r>
          <a:endParaRPr lang="en-US" sz="1900" smtClean="0"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indent="0" algn="ctr">
            <a:lnSpc>
              <a:spcPct val="100000"/>
            </a:lnSpc>
          </a:pPr>
          <a:r>
            <a:rPr lang="ru-RU" sz="1900" smtClean="0">
              <a:latin typeface="Arial Narrow" panose="020B0606020202030204" pitchFamily="34" charset="0"/>
              <a:cs typeface="Arial" panose="020B0604020202020204" pitchFamily="34" charset="0"/>
            </a:rPr>
            <a:t>неязыковых предметов поддерживают развитие предметного </a:t>
          </a:r>
          <a:endParaRPr lang="en-US" sz="1900" smtClean="0"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indent="0" algn="ctr">
            <a:lnSpc>
              <a:spcPct val="100000"/>
            </a:lnSpc>
          </a:pPr>
          <a:r>
            <a:rPr lang="ru-RU" sz="1900" b="1" smtClean="0">
              <a:latin typeface="Arial Narrow" panose="020B0606020202030204" pitchFamily="34" charset="0"/>
              <a:cs typeface="Arial" panose="020B0604020202020204" pitchFamily="34" charset="0"/>
            </a:rPr>
            <a:t>ЯЗЫКА</a:t>
          </a:r>
          <a:endParaRPr lang="en-US" sz="19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7704E4DC-DCEC-41EF-9ACC-28DEF9031456}" type="parTrans" cxnId="{5325B26D-956F-4363-98FF-DC9397903290}">
      <dgm:prSet/>
      <dgm:spPr/>
      <dgm:t>
        <a:bodyPr/>
        <a:lstStyle/>
        <a:p>
          <a:endParaRPr lang="en-US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4531E183-7B8A-460A-9E93-B9D87E18C8C5}" type="sibTrans" cxnId="{5325B26D-956F-4363-98FF-DC9397903290}">
      <dgm:prSet/>
      <dgm:spPr/>
      <dgm:t>
        <a:bodyPr/>
        <a:lstStyle/>
        <a:p>
          <a:endParaRPr lang="en-US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2B30D313-7BA0-4C83-9577-2F59034B5D3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ru-RU" sz="2000" smtClean="0">
              <a:latin typeface="Arial Narrow" panose="020B0606020202030204" pitchFamily="34" charset="0"/>
              <a:cs typeface="Arial" panose="020B0604020202020204" pitchFamily="34" charset="0"/>
            </a:rPr>
            <a:t>Учителя языковых</a:t>
          </a:r>
          <a:r>
            <a:rPr lang="en-US" sz="2000" smtClean="0">
              <a:latin typeface="Arial Narrow" panose="020B0606020202030204" pitchFamily="34" charset="0"/>
              <a:cs typeface="Arial" panose="020B0604020202020204" pitchFamily="34" charset="0"/>
            </a:rPr>
            <a:t> </a:t>
          </a:r>
          <a:r>
            <a:rPr lang="ru-RU" sz="2000" smtClean="0">
              <a:latin typeface="Arial Narrow" panose="020B0606020202030204" pitchFamily="34" charset="0"/>
              <a:cs typeface="Arial" panose="020B0604020202020204" pitchFamily="34" charset="0"/>
            </a:rPr>
            <a:t>предметов поддерживают изучение неязыкового </a:t>
          </a:r>
          <a:r>
            <a:rPr lang="ru-RU" sz="1900" b="1" smtClean="0">
              <a:latin typeface="Arial Narrow" panose="020B0606020202030204" pitchFamily="34" charset="0"/>
              <a:cs typeface="Arial" panose="020B0604020202020204" pitchFamily="34" charset="0"/>
            </a:rPr>
            <a:t>СОДЕРЖАНИЯ</a:t>
          </a:r>
          <a:endParaRPr lang="en-US" sz="19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1794181-5895-47DD-928E-271BAF0CFA88}" type="parTrans" cxnId="{1380C3D3-5963-4656-B60B-8B01E93D249E}">
      <dgm:prSet/>
      <dgm:spPr/>
      <dgm:t>
        <a:bodyPr/>
        <a:lstStyle/>
        <a:p>
          <a:endParaRPr lang="en-US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747564FC-A14B-4369-B96A-4603443A7B1B}" type="sibTrans" cxnId="{1380C3D3-5963-4656-B60B-8B01E93D249E}">
      <dgm:prSet/>
      <dgm:spPr/>
      <dgm:t>
        <a:bodyPr/>
        <a:lstStyle/>
        <a:p>
          <a:endParaRPr lang="en-US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FE7BE63-CA8C-4D9B-98FF-585C5E434893}" type="pres">
      <dgm:prSet presAssocID="{CB2B829C-92D3-485A-A674-AE4B3D100BC4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CF79AFD-BC48-4878-A621-BC0F3949E467}" type="pres">
      <dgm:prSet presAssocID="{CB2B829C-92D3-485A-A674-AE4B3D100BC4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C0CE1-3B37-4FDE-9353-02443101A2D9}" type="pres">
      <dgm:prSet presAssocID="{CB2B829C-92D3-485A-A674-AE4B3D100BC4}" presName="LeftNode" presStyleLbl="bgImgPlace1" presStyleIdx="0" presStyleCnt="2" custScaleX="124552" custLinFactNeighborX="-3951" custLinFactNeighborY="425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946B6798-DE74-420D-8CD4-FE9057302926}" type="pres">
      <dgm:prSet presAssocID="{CB2B829C-92D3-485A-A674-AE4B3D100BC4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C4246-2A5D-4789-BB76-CDBAD6DCE803}" type="pres">
      <dgm:prSet presAssocID="{CB2B829C-92D3-485A-A674-AE4B3D100BC4}" presName="RightNode" presStyleLbl="bgImgPlace1" presStyleIdx="1" presStyleCnt="2" custScaleX="118602" custLinFactNeighborX="2713" custLinFactNeighborY="42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2D78AFF-2542-4F0F-9372-03797CC01FF9}" type="pres">
      <dgm:prSet presAssocID="{CB2B829C-92D3-485A-A674-AE4B3D100BC4}" presName="TopArrow" presStyleLbl="node1" presStyleIdx="0" presStyleCnt="2" custLinFactNeighborX="5349" custLinFactNeighborY="-2335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680BD761-21EC-4B46-B944-F2D60DEAA8A8}" type="pres">
      <dgm:prSet presAssocID="{CB2B829C-92D3-485A-A674-AE4B3D100BC4}" presName="BottomArrow" presStyleLbl="node1" presStyleIdx="1" presStyleCnt="2" custLinFactNeighborX="5349" custLinFactNeighborY="1385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1380C3D3-5963-4656-B60B-8B01E93D249E}" srcId="{CB2B829C-92D3-485A-A674-AE4B3D100BC4}" destId="{2B30D313-7BA0-4C83-9577-2F59034B5D36}" srcOrd="1" destOrd="0" parTransId="{51794181-5895-47DD-928E-271BAF0CFA88}" sibTransId="{747564FC-A14B-4369-B96A-4603443A7B1B}"/>
    <dgm:cxn modelId="{9A68920E-DD01-4BFB-A848-C69787EFF018}" type="presOf" srcId="{CB2B829C-92D3-485A-A674-AE4B3D100BC4}" destId="{8FE7BE63-CA8C-4D9B-98FF-585C5E434893}" srcOrd="0" destOrd="0" presId="urn:microsoft.com/office/officeart/2009/layout/ReverseList"/>
    <dgm:cxn modelId="{F7064040-A206-4413-B52E-20DCA25AD608}" type="presOf" srcId="{2B30D313-7BA0-4C83-9577-2F59034B5D36}" destId="{782C4246-2A5D-4789-BB76-CDBAD6DCE803}" srcOrd="1" destOrd="0" presId="urn:microsoft.com/office/officeart/2009/layout/ReverseList"/>
    <dgm:cxn modelId="{7CA0F719-B8B1-410D-A303-814B4B1079B7}" type="presOf" srcId="{77619532-AC55-41CA-9D1F-AB9E1C63D415}" destId="{4CF79AFD-BC48-4878-A621-BC0F3949E467}" srcOrd="0" destOrd="0" presId="urn:microsoft.com/office/officeart/2009/layout/ReverseList"/>
    <dgm:cxn modelId="{2735ACAE-94ED-4640-8276-5974EF605A86}" type="presOf" srcId="{2B30D313-7BA0-4C83-9577-2F59034B5D36}" destId="{946B6798-DE74-420D-8CD4-FE9057302926}" srcOrd="0" destOrd="0" presId="urn:microsoft.com/office/officeart/2009/layout/ReverseList"/>
    <dgm:cxn modelId="{5AE08F43-74DB-4368-9676-BD8283BBC4F0}" type="presOf" srcId="{77619532-AC55-41CA-9D1F-AB9E1C63D415}" destId="{CF0C0CE1-3B37-4FDE-9353-02443101A2D9}" srcOrd="1" destOrd="0" presId="urn:microsoft.com/office/officeart/2009/layout/ReverseList"/>
    <dgm:cxn modelId="{5325B26D-956F-4363-98FF-DC9397903290}" srcId="{CB2B829C-92D3-485A-A674-AE4B3D100BC4}" destId="{77619532-AC55-41CA-9D1F-AB9E1C63D415}" srcOrd="0" destOrd="0" parTransId="{7704E4DC-DCEC-41EF-9ACC-28DEF9031456}" sibTransId="{4531E183-7B8A-460A-9E93-B9D87E18C8C5}"/>
    <dgm:cxn modelId="{FB017409-1356-40C2-AAC4-8519FB7CD8F1}" type="presParOf" srcId="{8FE7BE63-CA8C-4D9B-98FF-585C5E434893}" destId="{4CF79AFD-BC48-4878-A621-BC0F3949E467}" srcOrd="0" destOrd="0" presId="urn:microsoft.com/office/officeart/2009/layout/ReverseList"/>
    <dgm:cxn modelId="{97F12249-45AC-43DB-B5C0-FC769FAC7036}" type="presParOf" srcId="{8FE7BE63-CA8C-4D9B-98FF-585C5E434893}" destId="{CF0C0CE1-3B37-4FDE-9353-02443101A2D9}" srcOrd="1" destOrd="0" presId="urn:microsoft.com/office/officeart/2009/layout/ReverseList"/>
    <dgm:cxn modelId="{890CA0A8-4586-41DA-86DC-BD8B6658C46F}" type="presParOf" srcId="{8FE7BE63-CA8C-4D9B-98FF-585C5E434893}" destId="{946B6798-DE74-420D-8CD4-FE9057302926}" srcOrd="2" destOrd="0" presId="urn:microsoft.com/office/officeart/2009/layout/ReverseList"/>
    <dgm:cxn modelId="{11592AF9-E77B-4F71-ADD3-865871BE8C2A}" type="presParOf" srcId="{8FE7BE63-CA8C-4D9B-98FF-585C5E434893}" destId="{782C4246-2A5D-4789-BB76-CDBAD6DCE803}" srcOrd="3" destOrd="0" presId="urn:microsoft.com/office/officeart/2009/layout/ReverseList"/>
    <dgm:cxn modelId="{4FF7D433-E2EE-495B-862C-49BD82590098}" type="presParOf" srcId="{8FE7BE63-CA8C-4D9B-98FF-585C5E434893}" destId="{42D78AFF-2542-4F0F-9372-03797CC01FF9}" srcOrd="4" destOrd="0" presId="urn:microsoft.com/office/officeart/2009/layout/ReverseList"/>
    <dgm:cxn modelId="{8511FF11-835A-4974-B33F-400C969F07AD}" type="presParOf" srcId="{8FE7BE63-CA8C-4D9B-98FF-585C5E434893}" destId="{680BD761-21EC-4B46-B944-F2D60DEAA8A8}" srcOrd="5" destOrd="0" presId="urn:microsoft.com/office/officeart/2009/layout/Reverse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0B959-63D5-42C3-954A-B90FC0DFDDC4}" type="datetimeFigureOut">
              <a:rPr lang="ru-RU" smtClean="0"/>
              <a:pPr/>
              <a:t>16.05.2016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2DB6C-C6E3-4AE0-98DE-63D2EAB57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796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2DB6C-C6E3-4AE0-98DE-63D2EAB57CA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237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C93B21-1116-4975-BB9A-AE10742FED0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97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18922-CDE7-8644-BF2B-88874E20F73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75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0CC945-EA1F-47E6-AC26-3D53C0E6EB6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968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2DB6C-C6E3-4AE0-98DE-63D2EAB57CA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232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DDC0-E53C-4199-87EA-4BE1AF2B4367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456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7D42-4730-4260-9483-D0B8E8993C3B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61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E101-B7C7-4EB6-8AE1-1235B3B24608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765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A0B2-66A6-4A5A-A80B-C136289DEE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07416-E934-4C99-8110-2D5A11CE10B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324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F71C-05C8-4F01-AFE5-3AD81154D23E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432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4A4-1A76-43D1-A5AA-BBBFAC5E8478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02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99B2-9FA9-4664-9C44-F1960C4ACC79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58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A546-82CF-4408-A5A6-C52DAE6FBF8F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968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A2EC-2140-40C0-896A-114561E0E75E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461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0723-5A96-43FE-A4DD-ADC017EE5D34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167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FE4C-9835-49F7-A446-A65235672B98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68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C66A-004C-4920-BA3A-088AA111BFCB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2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FB6E-7E36-4455-897C-D8871B9BD1AA}" type="datetime1">
              <a:rPr lang="ru-RU" smtClean="0"/>
              <a:pPr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82B81-0758-4F7F-84B8-7FB537E20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198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Обновление содержания </a:t>
            </a:r>
            <a:br>
              <a:rPr lang="ru-RU" sz="4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школьного образования </a:t>
            </a:r>
            <a:endParaRPr lang="ru-RU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9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295414" y="154834"/>
            <a:ext cx="8279210" cy="12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effectLst/>
                <a:latin typeface="Arial Narrow" panose="020B0606020202030204" pitchFamily="34" charset="0"/>
              </a:rPr>
              <a:t>Реализация  трехъязычного образования   </a:t>
            </a:r>
            <a:r>
              <a:rPr lang="ru-RU" sz="2800" dirty="0" smtClean="0">
                <a:effectLst/>
                <a:latin typeface="Arial Narrow" panose="020B0606020202030204" pitchFamily="34" charset="0"/>
              </a:rPr>
              <a:t/>
            </a:r>
            <a:br>
              <a:rPr lang="ru-RU" sz="2800" dirty="0" smtClean="0">
                <a:effectLst/>
                <a:latin typeface="Arial Narrow" panose="020B0606020202030204" pitchFamily="34" charset="0"/>
              </a:rPr>
            </a:br>
            <a:r>
              <a:rPr lang="ru-RU" sz="2800" b="1" dirty="0" smtClean="0">
                <a:effectLst/>
                <a:latin typeface="Arial Narrow" panose="020B0606020202030204" pitchFamily="34" charset="0"/>
              </a:rPr>
              <a:t>ЧЕРЕЗ:</a:t>
            </a:r>
            <a:endParaRPr lang="ru-RU" sz="2800" b="1" dirty="0">
              <a:effectLst/>
              <a:latin typeface="Arial Narrow" panose="020B0606020202030204" pitchFamily="34" charset="0"/>
            </a:endParaRPr>
          </a:p>
        </p:txBody>
      </p:sp>
      <p:grpSp>
        <p:nvGrpSpPr>
          <p:cNvPr id="2" name="Группа 13"/>
          <p:cNvGrpSpPr/>
          <p:nvPr/>
        </p:nvGrpSpPr>
        <p:grpSpPr>
          <a:xfrm>
            <a:off x="207382" y="1340768"/>
            <a:ext cx="8784976" cy="2230045"/>
            <a:chOff x="179512" y="2708920"/>
            <a:chExt cx="8784976" cy="2230045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79512" y="2778725"/>
              <a:ext cx="3312368" cy="216024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2400" dirty="0">
                  <a:latin typeface="Arial Narrow" panose="020B0606020202030204" pitchFamily="34" charset="0"/>
                  <a:cs typeface="Arial" pitchFamily="34" charset="0"/>
                </a:rPr>
                <a:t>п</a:t>
              </a:r>
              <a:r>
                <a:rPr lang="ru-RU" sz="2400" dirty="0" smtClean="0">
                  <a:latin typeface="Arial Narrow" panose="020B0606020202030204" pitchFamily="34" charset="0"/>
                  <a:cs typeface="Arial" pitchFamily="34" charset="0"/>
                </a:rPr>
                <a:t>реподавание языковых предметов (казахский, русский, английский языки)</a:t>
              </a:r>
              <a:endParaRPr lang="ru-RU" sz="2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707904" y="2778245"/>
              <a:ext cx="2520280" cy="216024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2400" dirty="0" smtClean="0">
                  <a:latin typeface="Arial Narrow" panose="020B0606020202030204" pitchFamily="34" charset="0"/>
                  <a:cs typeface="Arial" pitchFamily="34" charset="0"/>
                </a:rPr>
                <a:t> преподавание предметов на трех языках </a:t>
              </a:r>
              <a:endParaRPr lang="ru-RU" sz="2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444208" y="2708920"/>
              <a:ext cx="2520280" cy="216024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2400" dirty="0" smtClean="0">
                  <a:latin typeface="Arial Narrow" panose="020B0606020202030204" pitchFamily="34" charset="0"/>
                  <a:cs typeface="Arial" pitchFamily="34" charset="0"/>
                </a:rPr>
                <a:t>внеурочную деятельность </a:t>
              </a:r>
              <a:endParaRPr lang="ru-RU" sz="24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11" name="Плюс 10"/>
            <p:cNvSpPr/>
            <p:nvPr/>
          </p:nvSpPr>
          <p:spPr>
            <a:xfrm>
              <a:off x="5977390" y="3385166"/>
              <a:ext cx="720080" cy="668930"/>
            </a:xfrm>
            <a:prstGeom prst="mathPlus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7" name="Плюс 16"/>
            <p:cNvSpPr/>
            <p:nvPr/>
          </p:nvSpPr>
          <p:spPr>
            <a:xfrm>
              <a:off x="3203848" y="3385165"/>
              <a:ext cx="757318" cy="668931"/>
            </a:xfrm>
            <a:prstGeom prst="mathPlus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39192" y="4437112"/>
            <a:ext cx="855316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kk-KZ" b="1" dirty="0" smtClean="0">
                <a:latin typeface="Arial Narrow" panose="020B0606020202030204" pitchFamily="34" charset="0"/>
              </a:rPr>
              <a:t>Предлагается МОН РК:</a:t>
            </a:r>
            <a:endParaRPr lang="ru-RU" b="1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b="1" dirty="0" smtClean="0">
                <a:latin typeface="Arial Narrow" panose="020B0606020202030204" pitchFamily="34" charset="0"/>
              </a:rPr>
              <a:t>На </a:t>
            </a:r>
            <a:r>
              <a:rPr lang="ru-RU" b="1" dirty="0">
                <a:latin typeface="Arial Narrow" panose="020B0606020202030204" pitchFamily="34" charset="0"/>
              </a:rPr>
              <a:t>казахском языке: </a:t>
            </a:r>
            <a:r>
              <a:rPr lang="ru-RU" dirty="0" smtClean="0">
                <a:latin typeface="Arial Narrow" panose="020B0606020202030204" pitchFamily="34" charset="0"/>
              </a:rPr>
              <a:t>предмет</a:t>
            </a:r>
            <a:r>
              <a:rPr lang="ru-RU" b="1" dirty="0" smtClean="0">
                <a:latin typeface="Arial Narrow" panose="020B060602020203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</a:rPr>
              <a:t>история Казахстана.</a:t>
            </a:r>
          </a:p>
          <a:p>
            <a:pPr algn="just"/>
            <a:r>
              <a:rPr lang="ru-RU" b="1" dirty="0" smtClean="0">
                <a:latin typeface="Arial Narrow" panose="020B0606020202030204" pitchFamily="34" charset="0"/>
              </a:rPr>
              <a:t>На </a:t>
            </a:r>
            <a:r>
              <a:rPr lang="ru-RU" b="1" dirty="0">
                <a:latin typeface="Arial Narrow" panose="020B0606020202030204" pitchFamily="34" charset="0"/>
              </a:rPr>
              <a:t>русском языке: </a:t>
            </a:r>
            <a:r>
              <a:rPr lang="ru-RU" dirty="0">
                <a:latin typeface="Arial Narrow" panose="020B0606020202030204" pitchFamily="34" charset="0"/>
              </a:rPr>
              <a:t>предмет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</a:rPr>
              <a:t>всемирная история. </a:t>
            </a:r>
          </a:p>
          <a:p>
            <a:pPr algn="just"/>
            <a:r>
              <a:rPr lang="ru-RU" b="1" dirty="0" smtClean="0">
                <a:latin typeface="Arial Narrow" panose="020B0606020202030204" pitchFamily="34" charset="0"/>
              </a:rPr>
              <a:t>На </a:t>
            </a:r>
            <a:r>
              <a:rPr lang="ru-RU" b="1" dirty="0">
                <a:latin typeface="Arial Narrow" panose="020B0606020202030204" pitchFamily="34" charset="0"/>
              </a:rPr>
              <a:t>английском языке: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</a:rPr>
              <a:t>предметы </a:t>
            </a:r>
            <a:r>
              <a:rPr lang="ru-RU" dirty="0">
                <a:latin typeface="Arial Narrow" panose="020B0606020202030204" pitchFamily="34" charset="0"/>
              </a:rPr>
              <a:t>физика, химия, биология, </a:t>
            </a:r>
            <a:r>
              <a:rPr lang="ru-RU" dirty="0" smtClean="0">
                <a:latin typeface="Arial Narrow" panose="020B0606020202030204" pitchFamily="34" charset="0"/>
              </a:rPr>
              <a:t>информатика в старшей школе.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26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3"/>
          <p:cNvGrpSpPr/>
          <p:nvPr/>
        </p:nvGrpSpPr>
        <p:grpSpPr>
          <a:xfrm>
            <a:off x="5751567" y="2137289"/>
            <a:ext cx="3392433" cy="2520280"/>
            <a:chOff x="755576" y="1322772"/>
            <a:chExt cx="6840760" cy="4733619"/>
          </a:xfrm>
        </p:grpSpPr>
        <p:pic>
          <p:nvPicPr>
            <p:cNvPr id="17" name="Picture 2" descr="http://www.enopilearning.com/enopi_english_concept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8044"/>
            <a:stretch/>
          </p:blipFill>
          <p:spPr bwMode="auto">
            <a:xfrm>
              <a:off x="755576" y="1322772"/>
              <a:ext cx="6840760" cy="47336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2870550" y="2702530"/>
              <a:ext cx="3096344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 smtClean="0">
                <a:solidFill>
                  <a:prstClr val="black"/>
                </a:solidFill>
              </a:endParaRPr>
            </a:p>
            <a:p>
              <a:pPr algn="ctr"/>
              <a:endParaRPr lang="en-US" sz="2800" dirty="0">
                <a:solidFill>
                  <a:prstClr val="black"/>
                </a:solidFill>
              </a:endParaRPr>
            </a:p>
            <a:p>
              <a:pPr algn="ctr"/>
              <a:endParaRPr lang="en-US" sz="2800" dirty="0" smtClean="0">
                <a:solidFill>
                  <a:prstClr val="black"/>
                </a:solidFill>
              </a:endParaRPr>
            </a:p>
            <a:p>
              <a:pPr algn="ctr"/>
              <a:endParaRPr lang="en-US" sz="2800" dirty="0">
                <a:solidFill>
                  <a:prstClr val="black"/>
                </a:solidFill>
              </a:endParaRPr>
            </a:p>
          </p:txBody>
        </p:sp>
      </p:grpSp>
      <p:sp>
        <p:nvSpPr>
          <p:cNvPr id="5" name="Заголовок 1"/>
          <p:cNvSpPr txBox="1">
            <a:spLocks/>
          </p:cNvSpPr>
          <p:nvPr/>
        </p:nvSpPr>
        <p:spPr>
          <a:xfrm>
            <a:off x="473339" y="214179"/>
            <a:ext cx="8429684" cy="448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Коммуникативный подход к изучению языков</a:t>
            </a:r>
            <a:endParaRPr lang="ru-RU" sz="2800" b="1" dirty="0">
              <a:solidFill>
                <a:prstClr val="black"/>
              </a:solidFill>
              <a:latin typeface="Arial Narrow" panose="020B060602020203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6833" y="746056"/>
            <a:ext cx="8606190" cy="541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5000"/>
              <a:defRPr/>
            </a:pP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Язык изучается в соответствии с его важнейшими функциями: </a:t>
            </a:r>
            <a:r>
              <a:rPr lang="kk-KZ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коммуникативной, мыслительной, познавательной, регулятивной.</a:t>
            </a: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F81BD"/>
              </a:buClr>
              <a:buSzPct val="85000"/>
              <a:defRPr/>
            </a:pP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Моделируется среда обучения, приближенная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к </a:t>
            </a:r>
            <a:r>
              <a:rPr lang="kk-KZ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естественным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ситуациям</a:t>
            </a:r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, способствующая развитию речи и творческих способностей учащихся.</a:t>
            </a:r>
          </a:p>
          <a:p>
            <a:endParaRPr lang="ru-RU" sz="2000" b="1" dirty="0" smtClean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b="1" dirty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b="1" dirty="0" smtClean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b="1" dirty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b="1" dirty="0" smtClean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b="1" dirty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b="1" dirty="0" smtClean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endParaRPr lang="ru-RU" sz="2400" b="1" dirty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Лексика</a:t>
            </a:r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 изучается через темы, определенные в контексте сквозных</a:t>
            </a:r>
          </a:p>
          <a:p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тем. Предлагаемые сквозные темы, </a:t>
            </a:r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примере 4 класса:</a:t>
            </a:r>
          </a:p>
          <a:p>
            <a:endParaRPr lang="ru-RU" sz="1050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«Моя Родина – Казахстан»                           «</a:t>
            </a: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/>
                <a:cs typeface="Arial" panose="020B0604020202020204" pitchFamily="34" charset="0"/>
              </a:rPr>
              <a:t>Природные явления»</a:t>
            </a:r>
          </a:p>
          <a:p>
            <a:pPr>
              <a:defRPr/>
            </a:pP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/>
                <a:cs typeface="Arial" panose="020B0604020202020204" pitchFamily="34" charset="0"/>
              </a:rPr>
              <a:t>«Человеческие ценности»                            «</a:t>
            </a: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Охрана окружающей среды»</a:t>
            </a:r>
          </a:p>
          <a:p>
            <a:pPr>
              <a:defRPr/>
            </a:pP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/>
                <a:cs typeface="Arial" panose="020B0604020202020204" pitchFamily="34" charset="0"/>
              </a:rPr>
              <a:t>«Культурное наследие»                                «</a:t>
            </a:r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/>
                <a:cs typeface="Arial" panose="020B0604020202020204" pitchFamily="34" charset="0"/>
              </a:rPr>
              <a:t>Путешествие в космос»</a:t>
            </a:r>
          </a:p>
          <a:p>
            <a:pPr>
              <a:defRPr/>
            </a:pPr>
            <a:r>
              <a:rPr lang="kk-KZ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/>
                <a:cs typeface="Arial" panose="020B0604020202020204" pitchFamily="34" charset="0"/>
              </a:rPr>
              <a:t>«Мир профессий»                                          «</a:t>
            </a:r>
            <a:r>
              <a:rPr lang="ru-RU" dirty="0" smtClean="0">
                <a:solidFill>
                  <a:prstClr val="black"/>
                </a:solidFill>
                <a:latin typeface="Arial Narrow" panose="020B0606020202030204" pitchFamily="34" charset="0"/>
                <a:ea typeface="Times New Roman"/>
                <a:cs typeface="Arial" panose="020B0604020202020204" pitchFamily="34" charset="0"/>
              </a:rPr>
              <a:t>Путешествие в будущее»</a:t>
            </a:r>
            <a:endParaRPr lang="kk-KZ" sz="1600" dirty="0" smtClean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169748"/>
            <a:ext cx="59046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Развитие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4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 видов речевой деятельности: </a:t>
            </a:r>
            <a:r>
              <a:rPr lang="ru-RU" b="1" i="1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слушание, говорение, чтение, письмо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.  Осуществляется через изучение </a:t>
            </a:r>
            <a:r>
              <a:rPr lang="kk-KZ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устного народного творчества,  художественной литературы, научных познавательных текстов</a:t>
            </a:r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 и на основе  связи с </a:t>
            </a:r>
            <a:r>
              <a:rPr lang="kk-KZ" dirty="0">
                <a:solidFill>
                  <a:prstClr val="black"/>
                </a:solidFill>
                <a:latin typeface="Arial Narrow" panose="020B0606020202030204" pitchFamily="34" charset="0"/>
                <a:ea typeface="Calibri"/>
                <a:cs typeface="Arial" panose="020B0604020202020204" pitchFamily="34" charset="0"/>
              </a:rPr>
              <a:t> повседневной жизнью с использованием аутентичных материалов: работа с текстами  из журналов, газет, инструкций, аннотаций, рекламы. </a:t>
            </a:r>
            <a:endParaRPr lang="ru-RU" b="1" dirty="0">
              <a:solidFill>
                <a:prstClr val="black"/>
              </a:solidFill>
              <a:latin typeface="Arial Narrow" panose="020B060602020203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07416-E934-4C99-8110-2D5A11CE10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1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8547"/>
            <a:ext cx="8229600" cy="135416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Трехъязычное образование: </a:t>
            </a:r>
            <a:b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предметно</a:t>
            </a:r>
            <a:r>
              <a:rPr lang="ru-RU" sz="28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языковое </a:t>
            </a:r>
            <a:b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интегрированное обучение </a:t>
            </a:r>
            <a:r>
              <a:rPr lang="kk-KZ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ru-RU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</a:t>
            </a:r>
            <a:r>
              <a:rPr lang="en-US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LIL</a:t>
            </a:r>
            <a:r>
              <a:rPr lang="kk-KZ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/</a:t>
            </a:r>
            <a:r>
              <a:rPr lang="en-US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CBI</a:t>
            </a:r>
            <a:r>
              <a:rPr lang="kk-KZ" sz="28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40245263"/>
              </p:ext>
            </p:extLst>
          </p:nvPr>
        </p:nvGraphicFramePr>
        <p:xfrm>
          <a:off x="385192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588224" y="1675774"/>
            <a:ext cx="2339752" cy="25202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языковых предметах учителя используют </a:t>
            </a:r>
            <a:r>
              <a:rPr lang="ru-RU" sz="20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специальные тексты </a:t>
            </a: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из географии, биологии, химии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т.д.</a:t>
            </a:r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1484784"/>
            <a:ext cx="2304256" cy="27112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неязыковых предметах учителя, преподавая предмет на втором и третьем языках,  также развивают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вида речевой деятельности</a:t>
            </a: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kk-KZ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слушание, говорение, чтение и письмо</a:t>
            </a:r>
            <a:endParaRPr lang="en-US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88224" y="4365104"/>
            <a:ext cx="2339752" cy="158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изучения языка используется значимый и аутентичный контекст</a:t>
            </a:r>
            <a:endParaRPr lang="en-US" sz="2000" b="1" dirty="0">
              <a:ln>
                <a:solidFill>
                  <a:schemeClr val="tx1"/>
                </a:solidFill>
              </a:ln>
              <a:solidFill>
                <a:schemeClr val="accent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7504" y="4365104"/>
            <a:ext cx="2304256" cy="1584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Учителя ставят и реализуют языковую цель на каждом уроке</a:t>
            </a:r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79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50592" cy="62184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ГОСО</a:t>
            </a: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Требования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к уровню подготовки </a:t>
            </a: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учащихся по образовательным областям</a:t>
            </a:r>
            <a:endParaRPr lang="ru-RU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27584" y="1556792"/>
            <a:ext cx="7595946" cy="5961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Учебная программа по предмету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solidFill>
                  <a:prstClr val="black"/>
                </a:solidFill>
                <a:latin typeface="Arial Narrow" panose="020B0606020202030204" pitchFamily="34" charset="0"/>
              </a:rPr>
              <a:t>Цели и ожидаемые результаты </a:t>
            </a:r>
            <a:r>
              <a:rPr lang="ru-RU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обучения</a:t>
            </a:r>
            <a:r>
              <a:rPr lang="ru-RU" sz="2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по предмету</a:t>
            </a:r>
            <a:endParaRPr lang="ru-RU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27584" y="2357393"/>
            <a:ext cx="7595946" cy="627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Учебный план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Цели </a:t>
            </a:r>
            <a:r>
              <a:rPr 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обучения и ожидаемые результаты </a:t>
            </a:r>
            <a:r>
              <a:rPr 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по разделам, темам и четвертям 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49806" y="5315930"/>
            <a:ext cx="7595946" cy="5596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18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Формативное</a:t>
            </a:r>
            <a:r>
              <a:rPr lang="ru-RU" sz="1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и </a:t>
            </a:r>
            <a:r>
              <a:rPr lang="ru-RU" sz="18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суммативное</a:t>
            </a:r>
            <a:endParaRPr lang="ru-RU" sz="18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1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оценивание на основе критериев оценивания</a:t>
            </a:r>
            <a:endParaRPr lang="ru-RU" sz="1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44564" y="-8021"/>
            <a:ext cx="8229600" cy="5040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38238" y="3270607"/>
            <a:ext cx="4997933" cy="1846659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Критерии оценивания достижения целей обучения, которые выражаются в: </a:t>
            </a:r>
          </a:p>
          <a:p>
            <a:pPr marL="715963"/>
            <a:r>
              <a:rPr lang="ru-RU" sz="2000" dirty="0">
                <a:latin typeface="Arial Narrow" panose="020B0606020202030204" pitchFamily="34" charset="0"/>
              </a:rPr>
              <a:t>знании</a:t>
            </a:r>
          </a:p>
          <a:p>
            <a:pPr marL="715963"/>
            <a:r>
              <a:rPr lang="ru-RU" sz="2000" dirty="0">
                <a:latin typeface="Arial Narrow" panose="020B0606020202030204" pitchFamily="34" charset="0"/>
              </a:rPr>
              <a:t>понимании</a:t>
            </a:r>
          </a:p>
          <a:p>
            <a:pPr marL="715963"/>
            <a:r>
              <a:rPr lang="ru-RU" sz="2000" dirty="0">
                <a:latin typeface="Arial Narrow" panose="020B0606020202030204" pitchFamily="34" charset="0"/>
              </a:rPr>
              <a:t>п</a:t>
            </a:r>
            <a:r>
              <a:rPr lang="ru-RU" sz="2000" dirty="0" smtClean="0">
                <a:latin typeface="Arial Narrow" panose="020B0606020202030204" pitchFamily="34" charset="0"/>
              </a:rPr>
              <a:t>рименении</a:t>
            </a:r>
            <a:endParaRPr lang="en-US" sz="2000" dirty="0" smtClean="0">
              <a:latin typeface="Arial Narrow" panose="020B0606020202030204" pitchFamily="34" charset="0"/>
            </a:endParaRPr>
          </a:p>
          <a:p>
            <a:pPr marL="715963"/>
            <a:endParaRPr lang="ru-RU" sz="1050" dirty="0">
              <a:latin typeface="Arial Narrow" panose="020B0606020202030204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940152" y="378904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99012" y="3588985"/>
            <a:ext cx="1019897" cy="400110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Narrow" panose="020B0606020202030204" pitchFamily="34" charset="0"/>
              </a:rPr>
              <a:t>Задания 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6444208" y="4206722"/>
            <a:ext cx="1095521" cy="9758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081744" y="6050676"/>
            <a:ext cx="716266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Итоговая оценка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8" name="Стрелка вниз 47"/>
          <p:cNvSpPr/>
          <p:nvPr/>
        </p:nvSpPr>
        <p:spPr>
          <a:xfrm>
            <a:off x="178200" y="744021"/>
            <a:ext cx="484632" cy="544124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49" name="Стрелка вправо 48"/>
          <p:cNvSpPr/>
          <p:nvPr/>
        </p:nvSpPr>
        <p:spPr>
          <a:xfrm rot="16200000">
            <a:off x="6318651" y="3199025"/>
            <a:ext cx="5003683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081744" y="1294067"/>
            <a:ext cx="0" cy="525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081744" y="2010316"/>
            <a:ext cx="0" cy="525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081744" y="3021273"/>
            <a:ext cx="0" cy="525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08264" y="3873408"/>
            <a:ext cx="14532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анализе</a:t>
            </a:r>
          </a:p>
          <a:p>
            <a:r>
              <a:rPr lang="ru-RU" sz="2000" dirty="0">
                <a:latin typeface="Arial Narrow" panose="020B0606020202030204" pitchFamily="34" charset="0"/>
              </a:rPr>
              <a:t>синтезе</a:t>
            </a:r>
          </a:p>
          <a:p>
            <a:r>
              <a:rPr lang="ru-RU" sz="2000" dirty="0">
                <a:latin typeface="Arial Narrow" panose="020B0606020202030204" pitchFamily="34" charset="0"/>
              </a:rPr>
              <a:t>оценивании 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7164288" y="5680458"/>
            <a:ext cx="0" cy="525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754929" y="48353"/>
            <a:ext cx="4278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Критериальное оценивание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230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8743357"/>
              </p:ext>
            </p:extLst>
          </p:nvPr>
        </p:nvGraphicFramePr>
        <p:xfrm>
          <a:off x="107503" y="1732785"/>
          <a:ext cx="8928992" cy="42719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95630"/>
                <a:gridCol w="3229551"/>
                <a:gridCol w="4603811"/>
              </a:tblGrid>
              <a:tr h="32806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Arial Narrow" panose="020B0606020202030204" pitchFamily="34" charset="0"/>
                        </a:rPr>
                        <a:t>Навыки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baseline="0" dirty="0" smtClean="0">
                          <a:latin typeface="Arial Narrow" panose="020B0606020202030204" pitchFamily="34" charset="0"/>
                        </a:rPr>
                        <a:t>Критерии оценивания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latin typeface="Arial Narrow" panose="020B0606020202030204" pitchFamily="34" charset="0"/>
                        </a:rPr>
                        <a:t>Задания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68580" marR="68580" marT="45706" marB="45706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734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Учащийся достигает цели</a:t>
                      </a:r>
                      <a:r>
                        <a:rPr lang="ru-RU" sz="1400" baseline="0" dirty="0" smtClean="0">
                          <a:latin typeface="Arial Narrow" panose="020B0606020202030204" pitchFamily="34" charset="0"/>
                        </a:rPr>
                        <a:t> обучения, если 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179388" algn="l"/>
                        </a:tabLst>
                      </a:pPr>
                      <a:endParaRPr lang="ru-RU" sz="1400" i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marT="45706" marB="45706"/>
                </a:tc>
              </a:tr>
              <a:tr h="680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Знание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знает ряд активности металлов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effectLst/>
                          <a:latin typeface="Arial Narrow" panose="020B0606020202030204" pitchFamily="34" charset="0"/>
                        </a:rPr>
                        <a:t>Лабораторный опыт: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  <a:latin typeface="Arial Narrow" panose="020B0606020202030204" pitchFamily="34" charset="0"/>
                        </a:rPr>
                        <a:t>Составьте ряд активности металлов,</a:t>
                      </a:r>
                      <a:r>
                        <a:rPr lang="kk-KZ" sz="1400" baseline="0" dirty="0" smtClean="0">
                          <a:effectLst/>
                          <a:latin typeface="Arial Narrow" panose="020B0606020202030204" pitchFamily="34" charset="0"/>
                        </a:rPr>
                        <a:t> и</a:t>
                      </a:r>
                      <a:r>
                        <a:rPr lang="kk-KZ" sz="1400" dirty="0" smtClean="0">
                          <a:effectLst/>
                          <a:latin typeface="Arial Narrow" panose="020B0606020202030204" pitchFamily="34" charset="0"/>
                        </a:rPr>
                        <a:t>спользуя металлы: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effectLst/>
                          <a:latin typeface="Arial Narrow" panose="020B0606020202030204" pitchFamily="34" charset="0"/>
                        </a:rPr>
                        <a:t>цинк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, алюминий и серебро и растворы солей  АgNO</a:t>
                      </a:r>
                      <a:r>
                        <a:rPr lang="kk-KZ" sz="1400" baseline="-25000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, ZnSO</a:t>
                      </a:r>
                      <a:r>
                        <a:rPr lang="kk-KZ" sz="1400" baseline="-25000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kk-KZ" sz="1400" dirty="0" smtClean="0">
                          <a:effectLst/>
                          <a:latin typeface="Arial Narrow" panose="020B0606020202030204" pitchFamily="34" charset="0"/>
                        </a:rPr>
                        <a:t>AlCl</a:t>
                      </a:r>
                      <a:r>
                        <a:rPr lang="kk-KZ" sz="1400" baseline="-25000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85725" marR="8572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33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Понимание</a:t>
                      </a: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понимает, что более активные металлы могут замещать менее активные металлы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kern="1200" dirty="0" smtClean="0">
                          <a:effectLst/>
                          <a:latin typeface="Arial Narrow" panose="020B0606020202030204" pitchFamily="34" charset="0"/>
                        </a:rPr>
                        <a:t>Объясните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 panose="02020603050405020304" pitchFamily="18" charset="0"/>
                        </a:rPr>
                        <a:t> свой ответ при составлении ряда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  <a:ea typeface="Calibri"/>
                          <a:cs typeface="Times New Roman" panose="02020603050405020304" pitchFamily="18" charset="0"/>
                        </a:rPr>
                        <a:t> активности металла, используя результаты лабораторного опыта. 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85725" marR="85725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381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Arial Narrow" panose="020B0606020202030204" pitchFamily="34" charset="0"/>
                        </a:rPr>
                        <a:t>Применение</a:t>
                      </a:r>
                      <a:endParaRPr lang="ru-RU" sz="1400" dirty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использует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</a:rPr>
                        <a:t> ряд активности металлов для объяснения реакции замещения 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Е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сли</a:t>
                      </a:r>
                      <a:r>
                        <a:rPr lang="en-GB" sz="14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поместить</a:t>
                      </a:r>
                      <a:r>
                        <a:rPr lang="en-GB" sz="14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каплю</a:t>
                      </a:r>
                      <a:r>
                        <a:rPr lang="en-GB" sz="14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ртути</a:t>
                      </a:r>
                      <a:r>
                        <a:rPr lang="en-GB" sz="1400" kern="1200" dirty="0" smtClean="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раствор</a:t>
                      </a:r>
                      <a:r>
                        <a:rPr lang="en-GB" sz="14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нитрата</a:t>
                      </a:r>
                      <a:r>
                        <a:rPr lang="en-GB" sz="1400" kern="12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1400" kern="1200" dirty="0" err="1" smtClean="0">
                          <a:effectLst/>
                          <a:latin typeface="Arial Narrow" panose="020B0606020202030204" pitchFamily="34" charset="0"/>
                        </a:rPr>
                        <a:t>серебра</a:t>
                      </a:r>
                      <a:r>
                        <a:rPr lang="kk-KZ" sz="1400" kern="1200" dirty="0" smtClean="0">
                          <a:effectLst/>
                          <a:latin typeface="Arial Narrow" panose="020B0606020202030204" pitchFamily="34" charset="0"/>
                        </a:rPr>
                        <a:t> AgNO</a:t>
                      </a:r>
                      <a:r>
                        <a:rPr lang="kk-KZ" sz="1400" kern="1200" baseline="-25000" dirty="0" smtClean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kk-KZ" sz="1400" kern="1200" dirty="0" smtClean="0">
                          <a:effectLst/>
                          <a:latin typeface="Arial Narrow" panose="020B0606020202030204" pitchFamily="34" charset="0"/>
                        </a:rPr>
                        <a:t>, то образуются блестящие кристаллы металла. Объясните почему.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86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Arial Narrow" panose="020B0606020202030204" pitchFamily="34" charset="0"/>
                        </a:rPr>
                        <a:t>Синтез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прогнозирует результат незнакомых реакций и записывает словесные уравнения для трех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реакций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None/>
                      </a:pPr>
                      <a:r>
                        <a:rPr lang="ru-RU" sz="1400" b="0" kern="1200" dirty="0" smtClean="0">
                          <a:effectLst/>
                          <a:latin typeface="Arial Narrow" panose="020B0606020202030204" pitchFamily="34" charset="0"/>
                        </a:rPr>
                        <a:t>1) Дополните утверждения: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  <a:tabLst>
                          <a:tab pos="179388" algn="l"/>
                        </a:tabLst>
                      </a:pP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</a:rPr>
                        <a:t>Сульфат алюминия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 взаимодействует с оловом с получением </a:t>
                      </a:r>
                      <a:r>
                        <a:rPr lang="ru-RU" sz="1400" b="1" kern="1200" dirty="0" smtClean="0">
                          <a:effectLst/>
                          <a:latin typeface="Arial Narrow" panose="020B0606020202030204" pitchFamily="34" charset="0"/>
                        </a:rPr>
                        <a:t>...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  <a:tabLst>
                          <a:tab pos="179388" algn="l"/>
                        </a:tabLs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Хром из сульфата хрома можно вытеснить при помощи </a:t>
                      </a:r>
                      <a:r>
                        <a:rPr lang="ru-RU" sz="1400" b="1" kern="1200" dirty="0" smtClean="0">
                          <a:effectLst/>
                          <a:latin typeface="Arial Narrow" panose="020B0606020202030204" pitchFamily="34" charset="0"/>
                        </a:rPr>
                        <a:t>…</a:t>
                      </a:r>
                      <a:endParaRPr lang="en-US" sz="1400" b="1" kern="12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  <a:tabLst>
                          <a:tab pos="179388" algn="l"/>
                        </a:tabLs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Никель может реагировать только с солями </a:t>
                      </a:r>
                      <a:r>
                        <a:rPr lang="ru-RU" sz="1400" b="1" kern="1200" dirty="0" smtClean="0">
                          <a:effectLst/>
                          <a:latin typeface="Arial Narrow" panose="020B0606020202030204" pitchFamily="34" charset="0"/>
                        </a:rPr>
                        <a:t>…</a:t>
                      </a:r>
                    </a:p>
                    <a:p>
                      <a:pPr marL="0" indent="0">
                        <a:buFont typeface="+mj-lt"/>
                        <a:buNone/>
                        <a:tabLst>
                          <a:tab pos="179388" algn="l"/>
                        </a:tabLst>
                      </a:pPr>
                      <a:endParaRPr lang="ru-RU" sz="1400" b="0" kern="12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  <a:tabLst>
                          <a:tab pos="355600" algn="l"/>
                        </a:tabLst>
                      </a:pPr>
                      <a:r>
                        <a:rPr lang="ru-RU" sz="1400" b="0" kern="1200" dirty="0" smtClean="0">
                          <a:effectLst/>
                          <a:latin typeface="Arial Narrow" panose="020B0606020202030204" pitchFamily="34" charset="0"/>
                        </a:rPr>
                        <a:t>2) Сгруппируйте металлы</a:t>
                      </a:r>
                      <a:r>
                        <a:rPr lang="ru-RU" sz="1400" b="0" kern="1200" baseline="0" dirty="0" smtClean="0">
                          <a:effectLst/>
                          <a:latin typeface="Arial Narrow" panose="020B0606020202030204" pitchFamily="34" charset="0"/>
                        </a:rPr>
                        <a:t> по их активности.</a:t>
                      </a:r>
                      <a:endParaRPr lang="en-US" sz="1400" b="0" kern="12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45706" marB="45706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251520" y="571045"/>
            <a:ext cx="85689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6700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09465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56B43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6B43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6B43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6B43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6B43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>
                <a:latin typeface="Arial Narrow" pitchFamily="34" charset="0"/>
              </a:rPr>
              <a:t>Предмет</a:t>
            </a:r>
            <a:r>
              <a:rPr lang="ru-RU" altLang="ru-RU" sz="1400" dirty="0">
                <a:latin typeface="Arial Narrow" pitchFamily="34" charset="0"/>
              </a:rPr>
              <a:t>: </a:t>
            </a:r>
            <a:r>
              <a:rPr lang="ru-RU" altLang="ru-RU" sz="1400" dirty="0" smtClean="0">
                <a:latin typeface="Arial Narrow" pitchFamily="34" charset="0"/>
              </a:rPr>
              <a:t>Химия                      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 Narrow" pitchFamily="34" charset="0"/>
              </a:rPr>
              <a:t>Класс</a:t>
            </a:r>
            <a:r>
              <a:rPr lang="ru-RU" altLang="ru-RU" sz="1400" b="1" dirty="0">
                <a:latin typeface="Arial Narrow" pitchFamily="34" charset="0"/>
              </a:rPr>
              <a:t>: </a:t>
            </a:r>
            <a:r>
              <a:rPr lang="ru-RU" altLang="ru-RU" sz="1400" dirty="0">
                <a:latin typeface="Arial Narrow" pitchFamily="34" charset="0"/>
              </a:rPr>
              <a:t>8</a:t>
            </a:r>
            <a:r>
              <a:rPr lang="ru-RU" altLang="ru-RU" sz="1400" dirty="0" smtClean="0">
                <a:latin typeface="Arial Narrow" pitchFamily="34" charset="0"/>
              </a:rPr>
              <a:t> класс</a:t>
            </a:r>
            <a:endParaRPr lang="ru-RU" altLang="ru-RU" sz="1400" dirty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 Narrow" pitchFamily="34" charset="0"/>
              </a:rPr>
              <a:t>Раздел</a:t>
            </a:r>
            <a:r>
              <a:rPr lang="ru-RU" altLang="ru-RU" sz="1400" dirty="0" smtClean="0">
                <a:latin typeface="Arial Narrow" pitchFamily="34" charset="0"/>
              </a:rPr>
              <a:t>: </a:t>
            </a:r>
            <a:r>
              <a:rPr lang="kk-KZ" sz="1400" dirty="0">
                <a:latin typeface="Arial Narrow" panose="020B0606020202030204" pitchFamily="34" charset="0"/>
              </a:rPr>
              <a:t>Сравнительные</a:t>
            </a:r>
            <a:r>
              <a:rPr lang="en-GB" sz="1400" dirty="0">
                <a:latin typeface="Arial Narrow" panose="020B0606020202030204" pitchFamily="34" charset="0"/>
              </a:rPr>
              <a:t> </a:t>
            </a:r>
            <a:r>
              <a:rPr lang="en-GB" sz="1400" dirty="0" err="1">
                <a:latin typeface="Arial Narrow" panose="020B0606020202030204" pitchFamily="34" charset="0"/>
              </a:rPr>
              <a:t>свойства</a:t>
            </a:r>
            <a:r>
              <a:rPr lang="en-GB" sz="1400" dirty="0">
                <a:latin typeface="Arial Narrow" panose="020B0606020202030204" pitchFamily="34" charset="0"/>
              </a:rPr>
              <a:t> </a:t>
            </a:r>
            <a:r>
              <a:rPr lang="en-GB" sz="1400" dirty="0" err="1" smtClean="0">
                <a:latin typeface="Arial Narrow" panose="020B0606020202030204" pitchFamily="34" charset="0"/>
              </a:rPr>
              <a:t>металлов</a:t>
            </a:r>
            <a:r>
              <a:rPr lang="ru-RU" sz="1400" dirty="0" smtClean="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 Narrow" pitchFamily="34" charset="0"/>
              </a:rPr>
              <a:t>Цели </a:t>
            </a:r>
            <a:r>
              <a:rPr lang="ru-RU" altLang="ru-RU" sz="1400" b="1" dirty="0">
                <a:latin typeface="Arial Narrow" pitchFamily="34" charset="0"/>
              </a:rPr>
              <a:t>обучения</a:t>
            </a:r>
            <a:r>
              <a:rPr lang="ru-RU" altLang="ru-RU" sz="1400" dirty="0">
                <a:latin typeface="Arial Narrow" pitchFamily="34" charset="0"/>
              </a:rPr>
              <a:t>: И</a:t>
            </a:r>
            <a:r>
              <a:rPr lang="ru-RU" sz="1400" dirty="0" smtClean="0">
                <a:latin typeface="Arial Narrow" panose="020B0606020202030204" pitchFamily="34" charset="0"/>
              </a:rPr>
              <a:t>спользовать </a:t>
            </a:r>
            <a:r>
              <a:rPr lang="ru-RU" sz="1400" dirty="0">
                <a:latin typeface="Arial Narrow" panose="020B0606020202030204" pitchFamily="34" charset="0"/>
              </a:rPr>
              <a:t>ряд активности металлов для прогнозирования результата незнакомых </a:t>
            </a:r>
            <a:r>
              <a:rPr lang="ru-RU" sz="1400" dirty="0" smtClean="0">
                <a:latin typeface="Arial Narrow" panose="020B0606020202030204" pitchFamily="34" charset="0"/>
              </a:rPr>
              <a:t>реакций.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81862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 Narrow" panose="020B0606020202030204" pitchFamily="34" charset="0"/>
              </a:rPr>
              <a:t>Образец использования критериев оценивания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38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5"/>
          <p:cNvGrpSpPr/>
          <p:nvPr/>
        </p:nvGrpSpPr>
        <p:grpSpPr>
          <a:xfrm>
            <a:off x="4644008" y="2131647"/>
            <a:ext cx="4394426" cy="3601607"/>
            <a:chOff x="5796136" y="3579924"/>
            <a:chExt cx="5400600" cy="337867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96136" y="3579924"/>
              <a:ext cx="5400600" cy="3378676"/>
            </a:xfrm>
            <a:prstGeom prst="roundRect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671" t="11250" r="13672" b="17500"/>
            <a:stretch/>
          </p:blipFill>
          <p:spPr bwMode="auto">
            <a:xfrm>
              <a:off x="6259242" y="3646204"/>
              <a:ext cx="4474388" cy="3246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Активное обучение: роль учителя и учащегося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94CF-B5FF-4EE4-9215-BE3BBE3E975D}" type="slidenum">
              <a:rPr lang="ru-RU" smtClean="0"/>
              <a:pPr/>
              <a:t>15</a:t>
            </a:fld>
            <a:endParaRPr lang="ru-RU"/>
          </a:p>
        </p:txBody>
      </p:sp>
      <p:grpSp>
        <p:nvGrpSpPr>
          <p:cNvPr id="4" name="Группа 4"/>
          <p:cNvGrpSpPr/>
          <p:nvPr/>
        </p:nvGrpSpPr>
        <p:grpSpPr>
          <a:xfrm>
            <a:off x="113735" y="2154906"/>
            <a:ext cx="4242241" cy="3578349"/>
            <a:chOff x="1563" y="3479324"/>
            <a:chExt cx="4714453" cy="337867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563" y="3479324"/>
              <a:ext cx="4714453" cy="3378676"/>
            </a:xfrm>
            <a:prstGeom prst="roundRect">
              <a:avLst/>
            </a:prstGeom>
            <a:ln w="571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1953" t="31250" r="12031" b="14375"/>
            <a:stretch/>
          </p:blipFill>
          <p:spPr bwMode="auto">
            <a:xfrm>
              <a:off x="299390" y="3646126"/>
              <a:ext cx="4210397" cy="3065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Двойная стрелка влево/вправо 8"/>
          <p:cNvSpPr/>
          <p:nvPr/>
        </p:nvSpPr>
        <p:spPr>
          <a:xfrm>
            <a:off x="4067943" y="3265883"/>
            <a:ext cx="792089" cy="64807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31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7112525"/>
              </p:ext>
            </p:extLst>
          </p:nvPr>
        </p:nvGraphicFramePr>
        <p:xfrm>
          <a:off x="17756" y="165611"/>
          <a:ext cx="9126243" cy="629327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453041"/>
                <a:gridCol w="228995"/>
                <a:gridCol w="3017674"/>
                <a:gridCol w="78670"/>
                <a:gridCol w="3347863"/>
              </a:tblGrid>
              <a:tr h="282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Начальная </a:t>
                      </a:r>
                      <a:r>
                        <a:rPr lang="kk-KZ" sz="1600" dirty="0" smtClean="0">
                          <a:effectLst/>
                          <a:latin typeface="Arial Narrow" panose="020B0606020202030204" pitchFamily="34" charset="0"/>
                        </a:rPr>
                        <a:t>школа (14)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Основная </a:t>
                      </a:r>
                      <a:r>
                        <a:rPr lang="kk-KZ" sz="1600" dirty="0" smtClean="0">
                          <a:effectLst/>
                          <a:latin typeface="Arial Narrow" panose="020B0606020202030204" pitchFamily="34" charset="0"/>
                        </a:rPr>
                        <a:t>школа (19)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 Narrow" panose="020B0606020202030204" pitchFamily="34" charset="0"/>
                        </a:rPr>
                        <a:t>Старшая </a:t>
                      </a:r>
                      <a:r>
                        <a:rPr lang="kk-KZ" sz="1600" dirty="0" smtClean="0">
                          <a:effectLst/>
                          <a:latin typeface="Arial Narrow" panose="020B0606020202030204" pitchFamily="34" charset="0"/>
                        </a:rPr>
                        <a:t>школа (14)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94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Образовательная область «Язык и литература»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924"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</a:rPr>
                        <a:t>Обучение 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грамоте (1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</a:rPr>
                        <a:t>Казахский/Русский 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язык (2-4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</a:rPr>
                        <a:t>Русский/Казахский язык (Я 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2)</a:t>
                      </a:r>
                      <a:r>
                        <a:rPr lang="ru-RU" sz="1100" b="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(2-4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Литературное чтение (2-4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Английский язык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/>
                </a:tc>
                <a:tc gridSpan="2">
                  <a:txBody>
                    <a:bodyPr/>
                    <a:lstStyle/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Казахский/Русский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язык (5-9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Казахская/Русская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литература (5-9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Русский/Казахский язык и литература (Я 2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(5-9 </a:t>
                      </a:r>
                      <a:r>
                        <a:rPr lang="ru-RU" sz="110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Английский 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язык (5-9 </a:t>
                      </a:r>
                      <a:r>
                        <a:rPr lang="ru-RU" sz="110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/>
                </a:tc>
                <a:tc hMerge="1">
                  <a:txBody>
                    <a:bodyPr/>
                    <a:lstStyle/>
                    <a:p>
                      <a:pPr marL="176213" marR="0" lvl="0" indent="-176213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endParaRPr lang="kk-KZ" sz="1100" i="0" kern="12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Казахский/Русский язык </a:t>
                      </a:r>
                      <a:endParaRPr lang="ru-RU" sz="11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Литература 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Русский/Казахский язык и литература </a:t>
                      </a:r>
                      <a:r>
                        <a:rPr lang="ru-RU" sz="1100" kern="1200" baseline="0" dirty="0" smtClean="0">
                          <a:effectLst/>
                          <a:latin typeface="Arial Narrow" panose="020B0606020202030204" pitchFamily="34" charset="0"/>
                        </a:rPr>
                        <a:t>(Я2)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kern="1200" baseline="0" dirty="0" smtClean="0">
                          <a:effectLst/>
                          <a:latin typeface="Arial Narrow" panose="020B0606020202030204" pitchFamily="34" charset="0"/>
                        </a:rPr>
                        <a:t>Английский язык </a:t>
                      </a:r>
                      <a:endParaRPr lang="kk-KZ" sz="1100" i="0" kern="1200" dirty="0" smtClean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</a:tr>
              <a:tr h="2373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Образовательная область «Математика и информатика»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kk-KZ" sz="1200" i="0" kern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537"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Математика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ИКТ </a:t>
                      </a: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3-4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/>
                </a:tc>
                <a:tc gridSpan="2">
                  <a:txBody>
                    <a:bodyPr/>
                    <a:lstStyle/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Математика (5-9 </a:t>
                      </a:r>
                      <a:r>
                        <a:rPr lang="ru-RU" sz="110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dirty="0" smtClean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76213" lvl="0" indent="-176213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Информатика (5-9 </a:t>
                      </a:r>
                      <a:r>
                        <a:rPr lang="ru-RU" sz="110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kern="1200" dirty="0">
                          <a:effectLst/>
                          <a:latin typeface="Arial Narrow" panose="020B0606020202030204" pitchFamily="34" charset="0"/>
                        </a:rPr>
                        <a:t>Математика 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kern="1200" dirty="0">
                          <a:effectLst/>
                          <a:latin typeface="Arial Narrow" panose="020B0606020202030204" pitchFamily="34" charset="0"/>
                        </a:rPr>
                        <a:t>Информатика (предмет по выбору</a:t>
                      </a: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</a:tr>
              <a:tr h="25068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Образовательная область «Естествознание»</a:t>
                      </a:r>
                      <a:endParaRPr lang="ru-RU" sz="105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019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1879"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Естествознание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Естествознание (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5-6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Физика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(7-9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Химия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(7-9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Биология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(7-9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География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(7-9кл.)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kk-KZ" sz="1100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Физика </a:t>
                      </a:r>
                      <a:r>
                        <a:rPr lang="kk-KZ" sz="1100" kern="1200" dirty="0">
                          <a:effectLst/>
                          <a:latin typeface="Arial Narrow" panose="020B0606020202030204" pitchFamily="34" charset="0"/>
                        </a:rPr>
                        <a:t>(предмет по выбору</a:t>
                      </a: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Химия (</a:t>
                      </a:r>
                      <a:r>
                        <a:rPr lang="kk-KZ" sz="1100" kern="1200" dirty="0">
                          <a:effectLst/>
                          <a:latin typeface="Arial Narrow" panose="020B0606020202030204" pitchFamily="34" charset="0"/>
                        </a:rPr>
                        <a:t>предмет по выбору</a:t>
                      </a: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Биология </a:t>
                      </a:r>
                      <a:r>
                        <a:rPr lang="kk-KZ" sz="1100" kern="1200" dirty="0">
                          <a:effectLst/>
                          <a:latin typeface="Arial Narrow" panose="020B0606020202030204" pitchFamily="34" charset="0"/>
                        </a:rPr>
                        <a:t>(предмет по выбору</a:t>
                      </a: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География </a:t>
                      </a:r>
                      <a:r>
                        <a:rPr lang="kk-KZ" sz="1100" kern="1200" dirty="0">
                          <a:effectLst/>
                          <a:latin typeface="Arial Narrow" panose="020B0606020202030204" pitchFamily="34" charset="0"/>
                        </a:rPr>
                        <a:t>(предмет по </a:t>
                      </a: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выбору)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kern="1200" dirty="0" smtClean="0">
                          <a:effectLst/>
                          <a:latin typeface="Arial Narrow" panose="020B0606020202030204" pitchFamily="34" charset="0"/>
                        </a:rPr>
                        <a:t>Естествознание(предмет по выбору)</a:t>
                      </a:r>
                      <a:endParaRPr lang="kk-KZ" sz="1100" i="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</a:tr>
              <a:tr h="1725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Образовательная область «Человек и общество»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kk-KZ" sz="1200" i="0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9979"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</a:rPr>
                        <a:t>Познание 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мира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Самопознание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История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Казахстана (7-9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Всемирная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история (7-9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Основы права (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Самопознание (7-9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Казахстан в современном 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 мире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Самопознание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История Казахстана (предмет по 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выбору)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Всемирная </a:t>
                      </a: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история (предмет по </a:t>
                      </a:r>
                      <a:r>
                        <a:rPr lang="ru-RU" sz="1100" dirty="0" smtClean="0">
                          <a:effectLst/>
                          <a:latin typeface="Arial Narrow" panose="020B0606020202030204" pitchFamily="34" charset="0"/>
                        </a:rPr>
                        <a:t>выбору)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Основы экономики</a:t>
                      </a:r>
                      <a:r>
                        <a:rPr lang="kk-KZ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и предпринимательства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Основы права (предмет по выбору)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6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Образовательная область «Технология и искусство»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54"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Музыка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Художественный труд (1-4 </a:t>
                      </a:r>
                      <a:r>
                        <a:rPr lang="ru-RU" sz="1100" b="0" dirty="0" err="1" smtClean="0">
                          <a:effectLst/>
                          <a:latin typeface="Arial Narrow" panose="020B0606020202030204" pitchFamily="34" charset="0"/>
                        </a:rPr>
                        <a:t>кл</a:t>
                      </a:r>
                      <a:r>
                        <a:rPr lang="ru-RU" sz="1100" b="0" dirty="0" smtClean="0">
                          <a:effectLst/>
                          <a:latin typeface="Arial Narrow" panose="020B0606020202030204" pitchFamily="34" charset="0"/>
                        </a:rPr>
                        <a:t>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Музыка (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5-6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Художественный труд 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5-9 кл.)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139" marR="32139" marT="0" marB="0"/>
                </a:tc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Графика и проектирование (предмет по выбору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5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Образовательная область «Физическая культура»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39" marR="321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417"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b="0" dirty="0">
                          <a:effectLst/>
                          <a:latin typeface="Arial Narrow" panose="020B0606020202030204" pitchFamily="34" charset="0"/>
                        </a:rPr>
                        <a:t>Физическая </a:t>
                      </a:r>
                      <a:r>
                        <a:rPr lang="kk-KZ" sz="1100" b="0" dirty="0" smtClean="0">
                          <a:effectLst/>
                          <a:latin typeface="Arial Narrow" panose="020B0606020202030204" pitchFamily="34" charset="0"/>
                        </a:rPr>
                        <a:t>культура (1-4 кл.)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Физическая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культура (5-9 кл.)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gridSpan="2"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Физическая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культура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Начальная </a:t>
                      </a:r>
                      <a:r>
                        <a:rPr lang="kk-KZ" sz="1100" dirty="0">
                          <a:effectLst/>
                          <a:latin typeface="Arial Narrow" panose="020B0606020202030204" pitchFamily="34" charset="0"/>
                        </a:rPr>
                        <a:t>военная 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подготовка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400" dirty="0" smtClean="0">
                          <a:effectLst/>
                          <a:latin typeface="Arial Narrow" panose="020B0606020202030204" pitchFamily="34" charset="0"/>
                        </a:rPr>
                        <a:t>Самостоятельная проектная работа</a:t>
                      </a:r>
                      <a:r>
                        <a:rPr lang="kk-KZ" sz="1100" dirty="0" smtClean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kk-KZ" sz="105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050" dirty="0">
                        <a:effectLst/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/>
                </a:tc>
                <a:tc hMerge="1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/>
                </a:tc>
                <a:tc hMerge="1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05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139" marR="3213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59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1327466"/>
              </p:ext>
            </p:extLst>
          </p:nvPr>
        </p:nvGraphicFramePr>
        <p:xfrm>
          <a:off x="76131" y="751339"/>
          <a:ext cx="9048333" cy="50240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235973"/>
                <a:gridCol w="1872208"/>
                <a:gridCol w="2160240"/>
                <a:gridCol w="1944216"/>
                <a:gridCol w="1835696"/>
              </a:tblGrid>
              <a:tr h="3013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Естественно-математическое направление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Общественно-гуманитарное направление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996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Обязатель-ные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Казахстан в современном мире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Казахстан в современном мире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007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Казахский/Русский язык (Я1)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Литература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Самопознание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Казахский/Русский язык (Я1)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Литература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Самопознание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83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Основы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экономики и предпринимательства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Основы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экономики и предпринимательства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199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Русский/Казахский язык и литература (Я2)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Русский/Казахский язык и литература (Я2)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199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Английский язык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Начальная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военная подготовка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Английский язык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Начальная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военная подготовка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1996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По выбору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(по 2 предмета из каждого уровня) 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Углубленный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уровень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(по 4 часа)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Стандартный уровень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(по 2 часа)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Углубленный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уровень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(по 4 часа)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Стандартный уровень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(по 2 часа)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00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Казахский/Русский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язык (Я1)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883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Основы права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Основы права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20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Графика и проектирование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Информатика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04437" y="188640"/>
            <a:ext cx="8610600" cy="40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Модель старшей школы (проект)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29881" y="6165304"/>
            <a:ext cx="3228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i="1" dirty="0" smtClean="0">
                <a:latin typeface="Arial Narrow" panose="020B0606020202030204" pitchFamily="34" charset="0"/>
              </a:rPr>
              <a:t>Всего 14</a:t>
            </a:r>
            <a:r>
              <a:rPr lang="ru-RU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b="1" i="1" dirty="0" smtClean="0">
                <a:latin typeface="Arial Narrow" panose="020B0606020202030204" pitchFamily="34" charset="0"/>
              </a:rPr>
              <a:t>предметов вместо 19</a:t>
            </a:r>
            <a:endParaRPr lang="ru-RU" b="1" i="1" dirty="0">
              <a:latin typeface="Arial Narrow" panose="020B060602020203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31641" y="2204864"/>
            <a:ext cx="186371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64088" y="2204864"/>
            <a:ext cx="194421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6379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ru-RU" sz="4800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latin typeface="Arial Narrow" panose="020B0606020202030204" pitchFamily="34" charset="0"/>
              </a:rPr>
              <a:t>Спасибо за внимание! </a:t>
            </a:r>
            <a:endParaRPr lang="ru-RU" sz="4800" dirty="0">
              <a:latin typeface="Arial Narrow" panose="020B0606020202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7386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2636912"/>
            <a:ext cx="77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Дополнительные материалы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613526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9144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 Narrow" panose="020B0606020202030204" pitchFamily="34" charset="0"/>
              </a:rPr>
              <a:t>Уровни </a:t>
            </a:r>
            <a:r>
              <a:rPr lang="ru-RU" sz="2800" b="1" dirty="0" smtClean="0">
                <a:latin typeface="Arial Narrow" panose="020B0606020202030204" pitchFamily="34" charset="0"/>
              </a:rPr>
              <a:t>среднего образования </a:t>
            </a:r>
            <a:endParaRPr lang="ru-RU" alt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11952" y="4221088"/>
            <a:ext cx="1828280" cy="467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4181852986"/>
              </p:ext>
            </p:extLst>
          </p:nvPr>
        </p:nvGraphicFramePr>
        <p:xfrm>
          <a:off x="237480" y="980728"/>
          <a:ext cx="87270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740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91264" cy="4180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anose="020B0606020202030204" pitchFamily="34" charset="0"/>
              </a:rPr>
              <a:t>Организация обучения  на трех языках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35648" y="692696"/>
          <a:ext cx="9108351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70"/>
                <a:gridCol w="2573111"/>
                <a:gridCol w="47135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Предмет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Ожидаемый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уровень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Что необходимо сделать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Казахский язык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Arial Narrow" panose="020B0606020202030204" pitchFamily="34" charset="0"/>
                        </a:rPr>
                        <a:t>Д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остижение уровня </a:t>
                      </a:r>
                      <a:r>
                        <a:rPr lang="en-US" sz="1600" kern="1200" dirty="0" smtClean="0">
                          <a:latin typeface="Arial Narrow" panose="020B0606020202030204" pitchFamily="34" charset="0"/>
                        </a:rPr>
                        <a:t>B1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 учащимися по завершении </a:t>
                      </a:r>
                      <a:r>
                        <a:rPr lang="en-US" sz="1600" kern="1200" dirty="0" smtClean="0"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en-US" sz="1600" kern="12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kern="1200" baseline="0" dirty="0" smtClean="0">
                          <a:latin typeface="Arial Narrow" panose="020B0606020202030204" pitchFamily="34" charset="0"/>
                        </a:rPr>
                        <a:t>класса 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дает возможность изучения неязыковых предметов</a:t>
                      </a:r>
                      <a:r>
                        <a:rPr lang="en-US" sz="1600" kern="12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на казахском языке в основной школе</a:t>
                      </a:r>
                      <a:r>
                        <a:rPr lang="ru-RU" sz="1600" kern="12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с 7 класса.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Организация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 обучения по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учебным программ, ориентированным на развитие коммуникативных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 навыков учащихся.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Осуществление перехода от грамматико-ориентированного обучения к развитию навыков речевой деятельности (слушание, говорение, чтение, письмо).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Подготовка/переподготовка учителей для работы по 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программам, имеющим коммуникативную направленность.</a:t>
                      </a:r>
                      <a:endParaRPr lang="ru-RU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Организация внеурочной деятельности на казахском, русском, английском языках.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Предусмотреть меры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по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стимулированию учителей за преподавание предметов в старшей школе на английском языке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Русский язык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Arial Narrow" panose="020B0606020202030204" pitchFamily="34" charset="0"/>
                        </a:rPr>
                        <a:t>Д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остижение уровня </a:t>
                      </a:r>
                      <a:r>
                        <a:rPr lang="en-US" sz="1600" kern="1200" dirty="0" smtClean="0">
                          <a:latin typeface="Arial Narrow" panose="020B0606020202030204" pitchFamily="34" charset="0"/>
                        </a:rPr>
                        <a:t>B1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 учащимися по завершении </a:t>
                      </a:r>
                      <a:r>
                        <a:rPr lang="en-US" sz="1600" kern="1200" dirty="0" smtClean="0"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en-US" sz="1600" kern="12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kern="1200" baseline="0" dirty="0" smtClean="0">
                          <a:latin typeface="Arial Narrow" panose="020B0606020202030204" pitchFamily="34" charset="0"/>
                        </a:rPr>
                        <a:t>класса 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дает возможность изучения неязыковых предметов</a:t>
                      </a:r>
                      <a:r>
                        <a:rPr lang="en-US" sz="1600" kern="12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на русском языке в основной школе</a:t>
                      </a:r>
                      <a:r>
                        <a:rPr lang="ru-RU" sz="1600" kern="12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с 7 класса.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Английский язык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Достижение уровня В2 по завершении основной школы обеспечит возможность изучения предметов на английском языке в старшей школе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.</a:t>
                      </a:r>
                      <a:endParaRPr lang="ru-RU" sz="160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2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368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7308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anose="020B0606020202030204" pitchFamily="34" charset="0"/>
              </a:rPr>
              <a:t>Профильное обучение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6587"/>
            <a:ext cx="8229600" cy="797603"/>
          </a:xfrm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dirty="0" smtClean="0">
                <a:latin typeface="Arial Narrow" panose="020B0606020202030204" pitchFamily="34" charset="0"/>
              </a:rPr>
              <a:t>Изучен опыт Японии, Китая, Южной Кореи, России, Сингапура, Малайзии, США, Франции, Англии, Шотландии</a:t>
            </a:r>
            <a:endParaRPr lang="ru-RU" sz="1900" dirty="0">
              <a:latin typeface="Arial Narrow" panose="020B0606020202030204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1477087"/>
            <a:ext cx="8424936" cy="519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6875" algn="l"/>
              </a:tabLst>
            </a:pPr>
            <a:r>
              <a:rPr lang="ru-RU" sz="1700" dirty="0" smtClean="0">
                <a:solidFill>
                  <a:schemeClr val="tx2"/>
                </a:solidFill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бщие тенденций</a:t>
            </a:r>
            <a:r>
              <a:rPr kumimoji="0" lang="ru-RU" sz="17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 организации обучения на старшей ступени общего среднего образования: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  <a:p>
            <a:pPr marL="442913" marR="0" lvl="0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96875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унификация содержания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образования </a:t>
            </a: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в основной школе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с последующей ее </a:t>
            </a: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дифференциацией </a:t>
            </a:r>
            <a:r>
              <a:rPr lang="ru-RU" sz="17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старшей</a:t>
            </a:r>
            <a:r>
              <a:rPr kumimoji="0" lang="ru-RU" sz="17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 ступени </a:t>
            </a:r>
            <a:r>
              <a:rPr kumimoji="0" lang="ru-RU" sz="1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общего среднего образования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  <a:p>
            <a:pPr marL="442913" marR="0" lvl="0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96875" algn="l"/>
              </a:tabLst>
            </a:pPr>
            <a:r>
              <a:rPr lang="ru-RU" sz="1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ак правило, профильное обучение охватывает  </a:t>
            </a: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два-три последних года обучения в школе</a:t>
            </a:r>
            <a:r>
              <a:rPr lang="ru-RU" sz="17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  <a:p>
            <a:pPr marL="442913" marR="0" lvl="0" indent="-4429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96875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минимизация количества обязательных учебных предметов (курсов) (6-7 предметов).</a:t>
            </a:r>
            <a:r>
              <a:rPr kumimoji="0" lang="ru-RU" sz="17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 О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бязательно в содержание старшей школы </a:t>
            </a: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включаются естественные науки, иностранные языки, математика, родная словесность, физическая культура;</a:t>
            </a:r>
          </a:p>
          <a:p>
            <a:pPr marL="442913" indent="-44291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96875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уменьшение количества направлений: </a:t>
            </a: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от 2 до 4. </a:t>
            </a:r>
            <a:r>
              <a:rPr lang="ru-RU" sz="1700" dirty="0" smtClean="0">
                <a:latin typeface="Arial Narrow" panose="020B0606020202030204" pitchFamily="34" charset="0"/>
              </a:rPr>
              <a:t>Так, в Германии внутри класса возможно деление на 3 направления: естественнонаучное и технико-математическое, производственно-экономическое, социально-экономическое. Во Франции в старшей школе существуют 4 отделения (направления): гуманитарное, технологическое, социально-экономическое, естественнонаучное</a:t>
            </a:r>
            <a:r>
              <a:rPr lang="ru-RU" sz="1700" dirty="0">
                <a:latin typeface="Arial Narrow" panose="020B0606020202030204" pitchFamily="34" charset="0"/>
              </a:rPr>
              <a:t>;</a:t>
            </a:r>
            <a:endParaRPr lang="ru-RU" sz="1700" dirty="0" smtClean="0">
              <a:latin typeface="Arial Narrow" panose="020B0606020202030204" pitchFamily="34" charset="0"/>
            </a:endParaRPr>
          </a:p>
          <a:p>
            <a:pPr marL="442913" indent="-44291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96875" algn="l"/>
              </a:tabLst>
            </a:pPr>
            <a:r>
              <a:rPr lang="ru-RU" sz="1700" dirty="0" smtClean="0">
                <a:latin typeface="Arial Narrow" panose="020B0606020202030204" pitchFamily="34" charset="0"/>
              </a:rPr>
              <a:t>организация </a:t>
            </a:r>
            <a:r>
              <a:rPr lang="ru-RU" sz="1700" dirty="0">
                <a:latin typeface="Arial Narrow" panose="020B0606020202030204" pitchFamily="34" charset="0"/>
              </a:rPr>
              <a:t>профильной подготовки различается по способу формирования индивидуального учебного плана обучающегося: </a:t>
            </a:r>
            <a:r>
              <a:rPr lang="ru-RU" sz="1700" b="1" dirty="0">
                <a:latin typeface="Arial Narrow" panose="020B0606020202030204" pitchFamily="34" charset="0"/>
              </a:rPr>
              <a:t>от достаточно жестко фиксированного перечня обязательных учебных курсов</a:t>
            </a:r>
            <a:r>
              <a:rPr lang="ru-RU" sz="1700" dirty="0">
                <a:latin typeface="Arial Narrow" panose="020B0606020202030204" pitchFamily="34" charset="0"/>
              </a:rPr>
              <a:t> (Франция, Германия) </a:t>
            </a:r>
            <a:r>
              <a:rPr lang="ru-RU" sz="1700" b="1" dirty="0">
                <a:latin typeface="Arial Narrow" panose="020B0606020202030204" pitchFamily="34" charset="0"/>
              </a:rPr>
              <a:t>до возможности набора из множества курсов, предлагаемых за весь период обучения </a:t>
            </a:r>
            <a:r>
              <a:rPr lang="ru-RU" sz="1700" dirty="0">
                <a:latin typeface="Arial Narrow" panose="020B0606020202030204" pitchFamily="34" charset="0"/>
              </a:rPr>
              <a:t>(Англия, Шотландия, США и др.). Как правило, школьники должны выбрать не менее 15 и не более 25 учебных курсов, продолжительностью до одного семестра</a:t>
            </a:r>
            <a:r>
              <a:rPr lang="ru-RU" sz="1700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96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anose="020B0606020202030204" pitchFamily="34" charset="0"/>
              </a:rPr>
              <a:t>Профильное обучение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2880320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ru-RU" sz="1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Нарастание тенденции </a:t>
            </a:r>
            <a:r>
              <a:rPr lang="ru-RU" sz="1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усложнения  организационных форм </a:t>
            </a:r>
            <a:r>
              <a:rPr lang="ru-RU" sz="1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получения среднего общего образования, новых типов учебных заведений:</a:t>
            </a:r>
          </a:p>
          <a:p>
            <a:r>
              <a:rPr lang="ru-RU" sz="1800" dirty="0" smtClean="0">
                <a:latin typeface="Arial Narrow" panose="020B0606020202030204" pitchFamily="34" charset="0"/>
              </a:rPr>
              <a:t>в </a:t>
            </a:r>
            <a:r>
              <a:rPr lang="ru-RU" sz="1800" dirty="0">
                <a:latin typeface="Arial Narrow" panose="020B0606020202030204" pitchFamily="34" charset="0"/>
              </a:rPr>
              <a:t>ряде стран старшие классы объединены в отдельные </a:t>
            </a:r>
            <a:r>
              <a:rPr lang="ru-RU" sz="1800" dirty="0" smtClean="0">
                <a:latin typeface="Arial Narrow" panose="020B0606020202030204" pitchFamily="34" charset="0"/>
              </a:rPr>
              <a:t>учебные заведения (</a:t>
            </a:r>
            <a:r>
              <a:rPr lang="ru-RU" sz="1800" dirty="0">
                <a:latin typeface="Arial Narrow" panose="020B0606020202030204" pitchFamily="34" charset="0"/>
              </a:rPr>
              <a:t>К</a:t>
            </a:r>
            <a:r>
              <a:rPr lang="ru-RU" sz="1800" dirty="0" smtClean="0">
                <a:latin typeface="Arial Narrow" panose="020B0606020202030204" pitchFamily="34" charset="0"/>
              </a:rPr>
              <a:t>орея); </a:t>
            </a:r>
            <a:endParaRPr lang="ru-RU" sz="1800" dirty="0">
              <a:latin typeface="Arial Narrow" panose="020B0606020202030204" pitchFamily="34" charset="0"/>
            </a:endParaRPr>
          </a:p>
          <a:p>
            <a:r>
              <a:rPr lang="ru-RU" sz="1800" dirty="0" smtClean="0">
                <a:latin typeface="Arial Narrow" panose="020B0606020202030204" pitchFamily="34" charset="0"/>
              </a:rPr>
              <a:t>во </a:t>
            </a:r>
            <a:r>
              <a:rPr lang="ru-RU" sz="1800" dirty="0">
                <a:latin typeface="Arial Narrow" panose="020B0606020202030204" pitchFamily="34" charset="0"/>
              </a:rPr>
              <a:t>многих странах содержание старшей школы можно получить и во внешкольных учреждениях, которые могут обеспечить курсы общего и профессионального </a:t>
            </a:r>
            <a:r>
              <a:rPr lang="ru-RU" sz="1800" dirty="0" smtClean="0">
                <a:latin typeface="Arial Narrow" panose="020B0606020202030204" pitchFamily="34" charset="0"/>
              </a:rPr>
              <a:t>обучения (Китай, Япония); </a:t>
            </a:r>
            <a:endParaRPr lang="ru-RU" sz="1800" dirty="0">
              <a:latin typeface="Arial Narrow" panose="020B0606020202030204" pitchFamily="34" charset="0"/>
            </a:endParaRPr>
          </a:p>
          <a:p>
            <a:r>
              <a:rPr lang="ru-RU" sz="1800" dirty="0" smtClean="0">
                <a:latin typeface="Arial Narrow" panose="020B0606020202030204" pitchFamily="34" charset="0"/>
              </a:rPr>
              <a:t>ряд </a:t>
            </a:r>
            <a:r>
              <a:rPr lang="ru-RU" sz="1800" dirty="0">
                <a:latin typeface="Arial Narrow" panose="020B0606020202030204" pitchFamily="34" charset="0"/>
              </a:rPr>
              <a:t>стран способствует расширению заочной и вечерней форм обучения с тем, чтобы учащиеся могли совмещать учебу с теми или иными видами профессиональной </a:t>
            </a:r>
            <a:r>
              <a:rPr lang="ru-RU" sz="1800" dirty="0" smtClean="0">
                <a:latin typeface="Arial Narrow" panose="020B0606020202030204" pitchFamily="34" charset="0"/>
              </a:rPr>
              <a:t>деятельности (Китай, РФ).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Arial Narrow" panose="020B0606020202030204" pitchFamily="34" charset="0"/>
              </a:rPr>
              <a:t> </a:t>
            </a:r>
          </a:p>
          <a:p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85688" y="4019054"/>
            <a:ext cx="8064896" cy="203132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b="1" dirty="0" smtClean="0">
                <a:latin typeface="Arial Narrow" panose="020B0606020202030204" pitchFamily="34" charset="0"/>
              </a:rPr>
              <a:t>Дифференциация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</a:rPr>
              <a:t>образовательных потоков старшей школы (общее среднее образование): </a:t>
            </a:r>
            <a:r>
              <a:rPr lang="ru-RU" b="1" dirty="0">
                <a:latin typeface="Arial Narrow" panose="020B0606020202030204" pitchFamily="34" charset="0"/>
              </a:rPr>
              <a:t>«академический» </a:t>
            </a:r>
            <a:r>
              <a:rPr lang="ru-RU" dirty="0">
                <a:latin typeface="Arial Narrow" panose="020B0606020202030204" pitchFamily="34" charset="0"/>
              </a:rPr>
              <a:t>(ориентирован на </a:t>
            </a:r>
            <a:r>
              <a:rPr lang="ru-RU" dirty="0" smtClean="0">
                <a:latin typeface="Arial Narrow" panose="020B0606020202030204" pitchFamily="34" charset="0"/>
              </a:rPr>
              <a:t>вуз) </a:t>
            </a:r>
            <a:r>
              <a:rPr lang="ru-RU" dirty="0">
                <a:latin typeface="Arial Narrow" panose="020B0606020202030204" pitchFamily="34" charset="0"/>
              </a:rPr>
              <a:t>и </a:t>
            </a:r>
            <a:r>
              <a:rPr lang="ru-RU" b="1" dirty="0">
                <a:latin typeface="Arial Narrow" panose="020B0606020202030204" pitchFamily="34" charset="0"/>
              </a:rPr>
              <a:t>«неакадемический» </a:t>
            </a:r>
            <a:r>
              <a:rPr lang="ru-RU" dirty="0">
                <a:latin typeface="Arial Narrow" panose="020B0606020202030204" pitchFamily="34" charset="0"/>
              </a:rPr>
              <a:t>(получение профессии наряду с общим </a:t>
            </a:r>
            <a:r>
              <a:rPr lang="ru-RU" dirty="0" smtClean="0">
                <a:latin typeface="Arial Narrow" panose="020B0606020202030204" pitchFamily="34" charset="0"/>
              </a:rPr>
              <a:t>образованием).</a:t>
            </a:r>
          </a:p>
          <a:p>
            <a:pPr marL="342900" lvl="0" indent="-342900">
              <a:buAutoNum type="arabicPeriod"/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342900" lvl="0" indent="-342900">
              <a:buAutoNum type="arabicPeriod"/>
            </a:pPr>
            <a:r>
              <a:rPr lang="ru-RU" b="1" dirty="0" smtClean="0">
                <a:latin typeface="Arial Narrow" panose="020B0606020202030204" pitchFamily="34" charset="0"/>
              </a:rPr>
              <a:t>Профессионально-технические </a:t>
            </a:r>
            <a:r>
              <a:rPr lang="ru-RU" b="1" dirty="0">
                <a:latin typeface="Arial Narrow" panose="020B0606020202030204" pitchFamily="34" charset="0"/>
              </a:rPr>
              <a:t>учебные заведения </a:t>
            </a:r>
            <a:r>
              <a:rPr lang="ru-RU" b="1" dirty="0" smtClean="0">
                <a:latin typeface="Arial Narrow" panose="020B0606020202030204" pitchFamily="34" charset="0"/>
              </a:rPr>
              <a:t>включены </a:t>
            </a:r>
            <a:r>
              <a:rPr lang="ru-RU" b="1" dirty="0">
                <a:latin typeface="Arial Narrow" panose="020B0606020202030204" pitchFamily="34" charset="0"/>
              </a:rPr>
              <a:t>в систему среднего образования,</a:t>
            </a:r>
            <a:r>
              <a:rPr lang="ru-RU" dirty="0">
                <a:latin typeface="Arial Narrow" panose="020B0606020202030204" pitchFamily="34" charset="0"/>
              </a:rPr>
              <a:t> что способствует «вертикальной» социальной мобильности, доступу к старшей школе.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0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-8301" y="56244"/>
            <a:ext cx="909024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Цели</a:t>
            </a:r>
            <a:endParaRPr lang="ru-RU" sz="2400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2905" y="651176"/>
            <a:ext cx="2423527" cy="39144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Начальной школы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69339" y="661293"/>
            <a:ext cx="3143610" cy="39144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Основной школы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96976" y="661292"/>
            <a:ext cx="3193271" cy="39144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Старшей школы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2904" y="1112668"/>
            <a:ext cx="2432871" cy="3177760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 Narrow" panose="020B060602020203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74718" y="1112668"/>
            <a:ext cx="3049271" cy="3173407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 Narrow" panose="020B0606020202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96976" y="1090680"/>
            <a:ext cx="3193272" cy="3195396"/>
          </a:xfrm>
          <a:prstGeom prst="roundRect">
            <a:avLst>
              <a:gd name="adj" fmla="val 11180"/>
            </a:avLst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1268760"/>
            <a:ext cx="2294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 Narrow" panose="020B0606020202030204" pitchFamily="34" charset="0"/>
              </a:rPr>
              <a:t>Создание </a:t>
            </a:r>
            <a:r>
              <a:rPr lang="ru-RU" sz="1600" dirty="0">
                <a:latin typeface="Arial Narrow" panose="020B0606020202030204" pitchFamily="34" charset="0"/>
              </a:rPr>
              <a:t>образовательного пространства, </a:t>
            </a:r>
            <a:r>
              <a:rPr lang="ru-RU" sz="1600" b="1" dirty="0">
                <a:latin typeface="Arial Narrow" panose="020B0606020202030204" pitchFamily="34" charset="0"/>
              </a:rPr>
              <a:t>благоприятного для гармоничного становления и развития личности</a:t>
            </a:r>
            <a:r>
              <a:rPr lang="ru-RU" sz="1600" dirty="0">
                <a:latin typeface="Arial Narrow" panose="020B0606020202030204" pitchFamily="34" charset="0"/>
              </a:rPr>
              <a:t> обучающегося, обладающего основами следующих навыков широкого </a:t>
            </a:r>
            <a:r>
              <a:rPr lang="ru-RU" sz="1600" dirty="0" smtClean="0">
                <a:latin typeface="Arial Narrow" panose="020B0606020202030204" pitchFamily="34" charset="0"/>
              </a:rPr>
              <a:t>спектра: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88281" y="1190069"/>
            <a:ext cx="2924667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latin typeface="Arial Narrow" panose="020B0606020202030204" pitchFamily="34" charset="0"/>
              </a:rPr>
              <a:t>Создание </a:t>
            </a:r>
            <a:r>
              <a:rPr lang="ru-RU" sz="1600" dirty="0" smtClean="0">
                <a:latin typeface="Arial Narrow" panose="020B0606020202030204" pitchFamily="34" charset="0"/>
              </a:rPr>
              <a:t>образовательного пространства, благоприятного </a:t>
            </a:r>
            <a:r>
              <a:rPr lang="ru-RU" sz="1600" b="1" dirty="0" smtClean="0">
                <a:latin typeface="Arial Narrow" panose="020B0606020202030204" pitchFamily="34" charset="0"/>
              </a:rPr>
              <a:t>для завершения учащимися  базового образования на основе сочетания всех видов  учебной, проектной и исследовательской деятельности</a:t>
            </a:r>
            <a:r>
              <a:rPr lang="ru-RU" sz="1600" dirty="0" smtClean="0">
                <a:latin typeface="Arial Narrow" panose="020B0606020202030204" pitchFamily="34" charset="0"/>
              </a:rPr>
              <a:t>, направленны</a:t>
            </a:r>
            <a:r>
              <a:rPr lang="kk-KZ" sz="1600" dirty="0" smtClean="0">
                <a:latin typeface="Arial Narrow" panose="020B0606020202030204" pitchFamily="34" charset="0"/>
              </a:rPr>
              <a:t>х</a:t>
            </a:r>
            <a:r>
              <a:rPr lang="ru-RU" sz="1600" dirty="0" smtClean="0">
                <a:latin typeface="Arial Narrow" panose="020B0606020202030204" pitchFamily="34" charset="0"/>
              </a:rPr>
              <a:t> на развитие навыков широкого спектра:</a:t>
            </a:r>
          </a:p>
          <a:p>
            <a:endParaRPr lang="ru-RU" sz="13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14707" y="1088551"/>
            <a:ext cx="330944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 indent="-88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endParaRPr lang="ru-RU" sz="13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1688" y="1132289"/>
            <a:ext cx="30060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Создание образовательного пространства, благоприятного </a:t>
            </a:r>
            <a:r>
              <a:rPr lang="ru-RU" sz="1600" b="1" dirty="0">
                <a:latin typeface="Arial Narrow" panose="020B0606020202030204" pitchFamily="34" charset="0"/>
              </a:rPr>
              <a:t>для обеспечения академической подготовки  учащихся  к продолжению  образования в вузе и   профессионального самоопределения  </a:t>
            </a:r>
            <a:r>
              <a:rPr lang="ru-RU" sz="1600" dirty="0" smtClean="0">
                <a:latin typeface="Arial Narrow" panose="020B0606020202030204" pitchFamily="34" charset="0"/>
              </a:rPr>
              <a:t>на основе  развития </a:t>
            </a:r>
            <a:r>
              <a:rPr lang="ru-RU" sz="1600" dirty="0">
                <a:latin typeface="Arial Narrow" panose="020B0606020202030204" pitchFamily="34" charset="0"/>
              </a:rPr>
              <a:t>навыков широкого спектра</a:t>
            </a:r>
            <a:r>
              <a:rPr lang="kk-KZ" sz="1600" dirty="0" smtClean="0">
                <a:latin typeface="Arial Narrow" panose="020B0606020202030204" pitchFamily="34" charset="0"/>
              </a:rPr>
              <a:t>: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0480" y="4713778"/>
            <a:ext cx="78488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функциональное </a:t>
            </a:r>
            <a:r>
              <a:rPr lang="kk-KZ" dirty="0">
                <a:latin typeface="Arial Narrow" panose="020B0606020202030204" pitchFamily="34" charset="0"/>
              </a:rPr>
              <a:t>и творческое применение </a:t>
            </a:r>
            <a:r>
              <a:rPr lang="kk-KZ" dirty="0" smtClean="0">
                <a:latin typeface="Arial Narrow" panose="020B0606020202030204" pitchFamily="34" charset="0"/>
              </a:rPr>
              <a:t>знаний</a:t>
            </a:r>
            <a:endParaRPr lang="ru-RU" dirty="0" smtClean="0">
              <a:latin typeface="Arial Narrow" panose="020B0606020202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критическое мышление</a:t>
            </a:r>
            <a:endParaRPr lang="ru-RU" dirty="0">
              <a:latin typeface="Arial Narrow" panose="020B0606020202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проведение </a:t>
            </a:r>
            <a:r>
              <a:rPr lang="kk-KZ" dirty="0">
                <a:latin typeface="Arial Narrow" panose="020B0606020202030204" pitchFamily="34" charset="0"/>
              </a:rPr>
              <a:t>исследовательских </a:t>
            </a:r>
            <a:r>
              <a:rPr lang="kk-KZ" dirty="0" smtClean="0">
                <a:latin typeface="Arial Narrow" panose="020B0606020202030204" pitchFamily="34" charset="0"/>
              </a:rPr>
              <a:t>работ</a:t>
            </a:r>
            <a:endParaRPr lang="ru-RU" dirty="0">
              <a:latin typeface="Arial Narrow" panose="020B0606020202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использование </a:t>
            </a:r>
            <a:r>
              <a:rPr lang="kk-KZ" dirty="0">
                <a:latin typeface="Arial Narrow" panose="020B0606020202030204" pitchFamily="34" charset="0"/>
              </a:rPr>
              <a:t>информационно-коммуникационных </a:t>
            </a:r>
            <a:r>
              <a:rPr lang="kk-KZ" dirty="0" smtClean="0">
                <a:latin typeface="Arial Narrow" panose="020B0606020202030204" pitchFamily="34" charset="0"/>
              </a:rPr>
              <a:t>технологий</a:t>
            </a:r>
            <a:endParaRPr lang="ru-RU" dirty="0">
              <a:latin typeface="Arial Narrow" panose="020B0606020202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применение </a:t>
            </a:r>
            <a:r>
              <a:rPr lang="kk-KZ" dirty="0">
                <a:latin typeface="Arial Narrow" panose="020B0606020202030204" pitchFamily="34" charset="0"/>
              </a:rPr>
              <a:t>различных способов </a:t>
            </a:r>
            <a:r>
              <a:rPr lang="kk-KZ" dirty="0" smtClean="0">
                <a:latin typeface="Arial Narrow" panose="020B0606020202030204" pitchFamily="34" charset="0"/>
              </a:rPr>
              <a:t>коммуникации</a:t>
            </a:r>
            <a:endParaRPr lang="ru-RU" dirty="0">
              <a:latin typeface="Arial Narrow" panose="020B0606020202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умение </a:t>
            </a:r>
            <a:r>
              <a:rPr lang="kk-KZ" dirty="0">
                <a:latin typeface="Arial Narrow" panose="020B0606020202030204" pitchFamily="34" charset="0"/>
              </a:rPr>
              <a:t>работать в группе и </a:t>
            </a:r>
            <a:r>
              <a:rPr lang="kk-KZ" dirty="0" smtClean="0">
                <a:latin typeface="Arial Narrow" panose="020B0606020202030204" pitchFamily="34" charset="0"/>
              </a:rPr>
              <a:t>индивидуально</a:t>
            </a:r>
            <a:endParaRPr lang="ru-RU" dirty="0"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Arial Narrow" panose="020B0606020202030204" pitchFamily="34" charset="0"/>
              </a:rPr>
              <a:t>решение </a:t>
            </a:r>
            <a:r>
              <a:rPr lang="kk-KZ" dirty="0">
                <a:latin typeface="Arial Narrow" panose="020B0606020202030204" pitchFamily="34" charset="0"/>
              </a:rPr>
              <a:t>проблем и принятие решений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 rot="5400000">
            <a:off x="4183626" y="963582"/>
            <a:ext cx="462502" cy="7128794"/>
          </a:xfrm>
          <a:prstGeom prst="rightBrace">
            <a:avLst>
              <a:gd name="adj1" fmla="val 254513"/>
              <a:gd name="adj2" fmla="val 5000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4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696" y="59137"/>
            <a:ext cx="8229600" cy="357361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/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ru-RU" dirty="0" smtClean="0">
                <a:latin typeface="Arial Narrow" panose="020B0606020202030204" pitchFamily="34" charset="0"/>
              </a:rPr>
              <a:t/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ru-RU" dirty="0" smtClean="0">
                <a:latin typeface="Arial Narrow" panose="020B0606020202030204" pitchFamily="34" charset="0"/>
              </a:rPr>
              <a:t/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ru-RU" sz="2800" b="1" dirty="0" smtClean="0">
                <a:latin typeface="Arial Narrow" panose="020B0606020202030204" pitchFamily="34" charset="0"/>
              </a:rPr>
              <a:t>Деятельностный подход</a:t>
            </a:r>
            <a:r>
              <a:rPr lang="ru-RU" sz="3200" b="1" dirty="0" smtClean="0">
                <a:latin typeface="Arial Narrow" panose="020B0606020202030204" pitchFamily="34" charset="0"/>
              </a:rPr>
              <a:t/>
            </a:r>
            <a:br>
              <a:rPr lang="ru-RU" sz="3200" b="1" dirty="0" smtClean="0">
                <a:latin typeface="Arial Narrow" panose="020B0606020202030204" pitchFamily="34" charset="0"/>
              </a:rPr>
            </a:br>
            <a:r>
              <a:rPr lang="ru-RU" dirty="0" smtClean="0">
                <a:latin typeface="Arial Narrow" panose="020B0606020202030204" pitchFamily="34" charset="0"/>
              </a:rPr>
              <a:t/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ru-RU" dirty="0" smtClean="0">
                <a:latin typeface="Arial Narrow" panose="020B0606020202030204" pitchFamily="34" charset="0"/>
              </a:rPr>
              <a:t/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  <a:cs typeface="Times New Roman" pitchFamily="18" charset="0"/>
              </a:rPr>
            </a:b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402021"/>
            <a:ext cx="885698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itchFamily="18" charset="0"/>
              </a:rPr>
              <a:t>Деятельностный подход лежит в основе: </a:t>
            </a:r>
            <a:endParaRPr lang="ru-RU" sz="9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Arial Narrow" panose="020B0606020202030204" pitchFamily="34" charset="0"/>
                <a:cs typeface="Times New Roman" pitchFamily="18" charset="0"/>
              </a:rPr>
              <a:t> построения целей обучения;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Arial Narrow" panose="020B0606020202030204" pitchFamily="34" charset="0"/>
                <a:cs typeface="Times New Roman" pitchFamily="18" charset="0"/>
              </a:rPr>
              <a:t> определения содержания образования; 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Arial Narrow" panose="020B0606020202030204" pitchFamily="34" charset="0"/>
                <a:cs typeface="Times New Roman" pitchFamily="18" charset="0"/>
              </a:rPr>
              <a:t> организации образовательного процесса;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Arial Narrow" panose="020B0606020202030204" pitchFamily="34" charset="0"/>
                <a:cs typeface="Times New Roman" pitchFamily="18" charset="0"/>
              </a:rPr>
              <a:t> оценивания учебных достижений  учащихся.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 Narrow" panose="020B0606020202030204" pitchFamily="34" charset="0"/>
                <a:cs typeface="Times New Roman" pitchFamily="18" charset="0"/>
              </a:rPr>
              <a:t>Деятельностный подход в обучении способствует </a:t>
            </a:r>
            <a:r>
              <a:rPr lang="ru-RU" sz="1600" b="1" dirty="0" smtClean="0">
                <a:latin typeface="Arial Narrow" panose="020B0606020202030204" pitchFamily="34" charset="0"/>
                <a:cs typeface="Times New Roman" pitchFamily="18" charset="0"/>
              </a:rPr>
              <a:t>самостоятельному «добыванию» знаний и их </a:t>
            </a:r>
            <a:r>
              <a:rPr lang="ru-RU" sz="1600" b="1" dirty="0">
                <a:latin typeface="Arial Narrow" panose="020B0606020202030204" pitchFamily="34" charset="0"/>
                <a:cs typeface="Times New Roman" pitchFamily="18" charset="0"/>
              </a:rPr>
              <a:t>функциональному применению учащимися.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9512" y="2636912"/>
            <a:ext cx="8686800" cy="11481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</a:br>
            <a:r>
              <a:rPr kumimoji="0" lang="ru-RU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Деятельностный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подход в построении целей обучения (пример)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Естествознание </a:t>
            </a:r>
            <a:br>
              <a:rPr kumimoji="0" lang="ru-RU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</a:br>
            <a:r>
              <a:rPr kumimoji="0" lang="ru-RU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Развитие навыка: </a:t>
            </a:r>
            <a:r>
              <a:rPr kumimoji="0" lang="ru-RU" sz="16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«Получение  и  представление данных»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</a:b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7981144"/>
              </p:ext>
            </p:extLst>
          </p:nvPr>
        </p:nvGraphicFramePr>
        <p:xfrm>
          <a:off x="0" y="3501008"/>
          <a:ext cx="9144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26458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Предшкола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класс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 Narrow" panose="020B0606020202030204" pitchFamily="34" charset="0"/>
                        </a:rPr>
                        <a:t>2 класс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 Narrow" panose="020B0606020202030204" pitchFamily="34" charset="0"/>
                        </a:rPr>
                        <a:t>3 класс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 Narrow" panose="020B0606020202030204" pitchFamily="34" charset="0"/>
                        </a:rPr>
                        <a:t>4 класс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18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определять растения и животных в качестве части живой природы, определять условия, необходимые для их жизни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сравнивать животных и растения, определять их  сходства и различия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понимать, значение терминов «земноводные», «пресмыкающиеся»,  «млекопитающие»</a:t>
                      </a:r>
                    </a:p>
                    <a:p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классифицировать животных на позвоночных и беспозвоночных и приводить примеры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составлять и использовать простые признаки для классификации  видов животных своей местности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65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проводить кратковременные наблюдения за объектами и явлениями природы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представлять результаты наблюдений, например, в виде рисунков, знаков («да» - галочка, «нет» -крестик), столбчатых диаграмм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представлять результаты наблюдений устно или в виде рисунков, заметок или простых таблиц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представлять результаты сравнения в виде записей,  рисунков, таблиц, гистограмм, используя компьютер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представлять результаты сравнения в виде записей, таблиц, гистограмм, линейных графиков,</a:t>
                      </a:r>
                    </a:p>
                    <a:p>
                      <a:r>
                        <a:rPr lang="ru-RU" sz="1400" dirty="0" smtClean="0">
                          <a:latin typeface="Arial Narrow" panose="020B0606020202030204" pitchFamily="34" charset="0"/>
                        </a:rPr>
                        <a:t>используя компьютер</a:t>
                      </a:r>
                      <a:endParaRPr lang="ru-RU" sz="1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18982B81-0758-4F7F-84B8-7FB537E20F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78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 noGrp="1"/>
          </p:cNvSpPr>
          <p:nvPr>
            <p:ph type="title"/>
          </p:nvPr>
        </p:nvSpPr>
        <p:spPr>
          <a:xfrm>
            <a:off x="322264" y="260648"/>
            <a:ext cx="8736012" cy="623887"/>
          </a:xfr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alt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Ожидаемые результаты </a:t>
            </a:r>
            <a:r>
              <a:rPr lang="ru-RU" alt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ru-RU" alt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alt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 </a:t>
            </a:r>
            <a:r>
              <a:rPr lang="ru-RU" alt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образовательным областям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2264" y="1628800"/>
            <a:ext cx="4249736" cy="2222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80975" lvl="1" indent="-171450"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Ожидаемые учебные </a:t>
            </a:r>
            <a:r>
              <a:rPr lang="ru-RU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результаты </a:t>
            </a:r>
            <a:r>
              <a:rPr lang="ru-RU" dirty="0" smtClean="0">
                <a:latin typeface="Arial Narrow" panose="020B0606020202030204" pitchFamily="34" charset="0"/>
                <a:cs typeface="Arial" pitchFamily="34" charset="0"/>
              </a:rPr>
              <a:t>– </a:t>
            </a:r>
            <a:r>
              <a:rPr lang="ru-RU" dirty="0">
                <a:latin typeface="Arial Narrow" panose="020B0606020202030204" pitchFamily="34" charset="0"/>
                <a:cs typeface="Arial" pitchFamily="34" charset="0"/>
              </a:rPr>
              <a:t>это </a:t>
            </a:r>
            <a:r>
              <a:rPr lang="ru-RU" b="1" dirty="0">
                <a:latin typeface="Arial Narrow" panose="020B0606020202030204" pitchFamily="34" charset="0"/>
                <a:cs typeface="Arial" pitchFamily="34" charset="0"/>
              </a:rPr>
              <a:t>система целей </a:t>
            </a:r>
            <a:r>
              <a:rPr lang="ru-RU" dirty="0">
                <a:latin typeface="Arial Narrow" panose="020B0606020202030204" pitchFamily="34" charset="0"/>
                <a:cs typeface="Arial" pitchFamily="34" charset="0"/>
              </a:rPr>
              <a:t>образования </a:t>
            </a:r>
            <a:r>
              <a:rPr lang="ru-RU" b="1" dirty="0">
                <a:latin typeface="Arial Narrow" panose="020B0606020202030204" pitchFamily="34" charset="0"/>
                <a:cs typeface="Arial" pitchFamily="34" charset="0"/>
              </a:rPr>
              <a:t>долгосрочного характера</a:t>
            </a:r>
            <a:r>
              <a:rPr lang="ru-RU" dirty="0">
                <a:latin typeface="Arial Narrow" panose="020B0606020202030204" pitchFamily="34" charset="0"/>
                <a:cs typeface="Arial" pitchFamily="34" charset="0"/>
              </a:rPr>
              <a:t>, установленных для каждой образовательной области, охватывающая начальную, основную и старшую </a:t>
            </a:r>
            <a:r>
              <a:rPr lang="ru-RU" dirty="0" smtClean="0">
                <a:latin typeface="Arial Narrow" panose="020B0606020202030204" pitchFamily="34" charset="0"/>
                <a:cs typeface="Arial" pitchFamily="34" charset="0"/>
              </a:rPr>
              <a:t>школы </a:t>
            </a:r>
          </a:p>
          <a:p>
            <a:pPr marL="180975" lvl="1" indent="-171450" algn="just">
              <a:buFont typeface="Arial" pitchFamily="34" charset="0"/>
              <a:buChar char="•"/>
              <a:defRPr/>
            </a:pPr>
            <a:endParaRPr lang="ru-RU" dirty="0" smtClean="0">
              <a:latin typeface="Arial Narrow" panose="020B0606020202030204" pitchFamily="34" charset="0"/>
              <a:cs typeface="Arial" pitchFamily="34" charset="0"/>
            </a:endParaRPr>
          </a:p>
          <a:p>
            <a:pPr marL="180975" lvl="1" indent="-171450">
              <a:buFont typeface="Arial" pitchFamily="34" charset="0"/>
              <a:buChar char="•"/>
              <a:defRPr/>
            </a:pPr>
            <a:r>
              <a:rPr lang="ru-RU" altLang="ru-RU" dirty="0" smtClean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Ожидаемые учебные и воспитательные результаты служат основой для разработки  учебных программ по предметам </a:t>
            </a:r>
          </a:p>
          <a:p>
            <a:pPr marL="180975" lvl="1" indent="-171450" algn="just">
              <a:defRPr/>
            </a:pPr>
            <a:endParaRPr lang="ru-RU" dirty="0">
              <a:latin typeface="Arial Narrow" panose="020B0606020202030204" pitchFamily="34" charset="0"/>
              <a:cs typeface="Arial" pitchFamily="34" charset="0"/>
            </a:endParaRPr>
          </a:p>
          <a:p>
            <a:pPr marL="9525" lvl="1">
              <a:defRPr/>
            </a:pPr>
            <a:endParaRPr lang="ru-RU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grpSp>
        <p:nvGrpSpPr>
          <p:cNvPr id="25605" name="Группа 16"/>
          <p:cNvGrpSpPr>
            <a:grpSpLocks/>
          </p:cNvGrpSpPr>
          <p:nvPr/>
        </p:nvGrpSpPr>
        <p:grpSpPr bwMode="auto">
          <a:xfrm>
            <a:off x="4429125" y="1157288"/>
            <a:ext cx="4602165" cy="4343414"/>
            <a:chOff x="3563888" y="2162361"/>
            <a:chExt cx="6096000" cy="4572000"/>
          </a:xfrm>
        </p:grpSpPr>
        <p:grpSp>
          <p:nvGrpSpPr>
            <p:cNvPr id="25611" name="Группа 7"/>
            <p:cNvGrpSpPr>
              <a:grpSpLocks/>
            </p:cNvGrpSpPr>
            <p:nvPr/>
          </p:nvGrpSpPr>
          <p:grpSpPr bwMode="auto">
            <a:xfrm>
              <a:off x="3563888" y="2162361"/>
              <a:ext cx="6096000" cy="4572000"/>
              <a:chOff x="4139952" y="2162361"/>
              <a:chExt cx="6096000" cy="4572000"/>
            </a:xfrm>
          </p:grpSpPr>
          <p:pic>
            <p:nvPicPr>
              <p:cNvPr id="25619" name="Picture 2" descr="http://2ndskiesforex.com/wp-content/uploads/2012/12/setting-goals-higher1.gi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9952" y="2162361"/>
                <a:ext cx="6096000" cy="4572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Прямоугольник 3"/>
              <p:cNvSpPr/>
              <p:nvPr/>
            </p:nvSpPr>
            <p:spPr>
              <a:xfrm>
                <a:off x="8114257" y="2553679"/>
                <a:ext cx="1970870" cy="6463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200" b="1" dirty="0">
                    <a:solidFill>
                      <a:srgbClr val="C00000"/>
                    </a:solidFill>
                    <a:cs typeface="Arial" pitchFamily="34" charset="0"/>
                  </a:rPr>
                  <a:t>РЕЗУЛЬТАТЫ «НА ВЫХОДЕ»</a:t>
                </a:r>
              </a:p>
            </p:txBody>
          </p:sp>
        </p:grpSp>
        <p:sp>
          <p:nvSpPr>
            <p:cNvPr id="25612" name="Прямоугольник 9"/>
            <p:cNvSpPr>
              <a:spLocks noChangeArrowheads="1"/>
            </p:cNvSpPr>
            <p:nvPr/>
          </p:nvSpPr>
          <p:spPr bwMode="auto">
            <a:xfrm>
              <a:off x="5645666" y="5305606"/>
              <a:ext cx="17820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ru-RU" altLang="ru-RU" sz="1100" i="1" dirty="0">
                  <a:solidFill>
                    <a:srgbClr val="000000"/>
                  </a:solidFill>
                </a:rPr>
                <a:t>краткосрочные </a:t>
              </a:r>
            </a:p>
            <a:p>
              <a:pPr algn="r"/>
              <a:r>
                <a:rPr lang="ru-RU" altLang="ru-RU" sz="1100" i="1" dirty="0">
                  <a:solidFill>
                    <a:srgbClr val="000000"/>
                  </a:solidFill>
                </a:rPr>
                <a:t>цели обучения</a:t>
              </a:r>
              <a:endParaRPr lang="ru-RU" altLang="ru-RU" dirty="0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647935" y="4642602"/>
              <a:ext cx="1511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937380" y="3678380"/>
              <a:ext cx="15135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449649" y="5456001"/>
              <a:ext cx="1367679" cy="255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50" b="1" dirty="0">
                  <a:latin typeface="Arial" pitchFamily="34" charset="0"/>
                  <a:cs typeface="Arial" pitchFamily="34" charset="0"/>
                </a:rPr>
                <a:t>Начальная школа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22781" y="4252838"/>
              <a:ext cx="1358842" cy="2619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50" b="1" dirty="0">
                  <a:latin typeface="Arial" pitchFamily="34" charset="0"/>
                  <a:cs typeface="Arial" pitchFamily="34" charset="0"/>
                </a:rPr>
                <a:t>Основная школа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95912" y="3275269"/>
              <a:ext cx="1224062" cy="2534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50" b="1" dirty="0">
                  <a:latin typeface="Arial" pitchFamily="34" charset="0"/>
                  <a:cs typeface="Arial" pitchFamily="34" charset="0"/>
                </a:rPr>
                <a:t>Старшая школа</a:t>
              </a: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236969" y="5866670"/>
              <a:ext cx="15112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7" name="Прямоугольник 23"/>
          <p:cNvSpPr>
            <a:spLocks noChangeArrowheads="1"/>
          </p:cNvSpPr>
          <p:nvPr/>
        </p:nvSpPr>
        <p:spPr bwMode="auto">
          <a:xfrm rot="-2728328">
            <a:off x="5315190" y="2611608"/>
            <a:ext cx="22685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sz="1100" i="1" dirty="0">
                <a:solidFill>
                  <a:srgbClr val="000000"/>
                </a:solidFill>
              </a:rPr>
              <a:t>Ожидаемые результаты долгосрочного характера</a:t>
            </a:r>
            <a:endParaRPr lang="ru-RU" altLang="ru-RU" dirty="0"/>
          </a:p>
        </p:txBody>
      </p:sp>
      <p:sp>
        <p:nvSpPr>
          <p:cNvPr id="25608" name="Прямоугольник 24"/>
          <p:cNvSpPr>
            <a:spLocks noChangeArrowheads="1"/>
          </p:cNvSpPr>
          <p:nvPr/>
        </p:nvSpPr>
        <p:spPr bwMode="auto">
          <a:xfrm>
            <a:off x="5929322" y="2928934"/>
            <a:ext cx="1782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sz="1100" i="1" dirty="0">
                <a:solidFill>
                  <a:srgbClr val="000000"/>
                </a:solidFill>
              </a:rPr>
              <a:t>краткосрочные </a:t>
            </a:r>
          </a:p>
          <a:p>
            <a:pPr algn="r"/>
            <a:r>
              <a:rPr lang="ru-RU" altLang="ru-RU" sz="1100" i="1" dirty="0">
                <a:solidFill>
                  <a:srgbClr val="000000"/>
                </a:solidFill>
              </a:rPr>
              <a:t>цели обучения</a:t>
            </a:r>
            <a:endParaRPr lang="ru-RU" altLang="ru-RU" dirty="0"/>
          </a:p>
        </p:txBody>
      </p:sp>
      <p:sp>
        <p:nvSpPr>
          <p:cNvPr id="25609" name="Прямоугольник 25"/>
          <p:cNvSpPr>
            <a:spLocks noChangeArrowheads="1"/>
          </p:cNvSpPr>
          <p:nvPr/>
        </p:nvSpPr>
        <p:spPr bwMode="auto">
          <a:xfrm>
            <a:off x="6429388" y="2000240"/>
            <a:ext cx="1781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sz="1100" i="1" dirty="0">
                <a:solidFill>
                  <a:srgbClr val="000000"/>
                </a:solidFill>
              </a:rPr>
              <a:t>краткосрочные </a:t>
            </a:r>
          </a:p>
          <a:p>
            <a:pPr algn="r"/>
            <a:r>
              <a:rPr lang="ru-RU" altLang="ru-RU" sz="1100" i="1" dirty="0">
                <a:solidFill>
                  <a:srgbClr val="000000"/>
                </a:solidFill>
              </a:rPr>
              <a:t>цели обучения</a:t>
            </a:r>
            <a:endParaRPr lang="ru-RU" alt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17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5" cy="51969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 Narrow" panose="020B0606020202030204" pitchFamily="34" charset="0"/>
              </a:rPr>
              <a:t>Подход к определению ожидаемых результатов по предметам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42976" y="5715016"/>
            <a:ext cx="8001024" cy="1142984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смысл понятий: «цифра», «число», «координатный луч», «доля числа», «обыкновенная дробь», «смешанное число», 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«числовое выражение», «буквенное выражение», «уравнение», «неравенство»,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«градусная мера угла»,  «развернутый угол», «смежный угол», «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процент», «множество», «симметрия»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значение единиц разряда в десятичной системе счисления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плоские и пространственные 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геометрические фигуры и их элементы;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формулы для вычисления периметра, площади квадрата и прямоугольника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правила сложения и вычитания дробей с одинаковыми знаменателями</a:t>
            </a:r>
            <a:endParaRPr lang="ru-RU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1571604" y="4714884"/>
            <a:ext cx="7572396" cy="1000132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смысл и порядок арифметических действий над натуральными числами, величинами и связи между ними; простые зависимости между величинами; смысл операций «пересечение» и «объединение» множеств; преобразование процентов в дроби, дробей в проценты; разницу между постоянными и переменными величинами</a:t>
            </a:r>
          </a:p>
        </p:txBody>
      </p:sp>
      <p:sp>
        <p:nvSpPr>
          <p:cNvPr id="9" name="Содержимое 5"/>
          <p:cNvSpPr txBox="1">
            <a:spLocks/>
          </p:cNvSpPr>
          <p:nvPr/>
        </p:nvSpPr>
        <p:spPr>
          <a:xfrm>
            <a:off x="2143108" y="3714752"/>
            <a:ext cx="7000892" cy="1000132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математические символы, арифметические действия и их свойства для написания выражений, преобразования числовых выражений, решения задач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устные и письменные приемы вычислений над натуральными числами; 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стандартные и нестандартные единицы измерения величин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(длина, площадь, объем, масса, время)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инструмент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ы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измерения величин</a:t>
            </a:r>
            <a:r>
              <a:rPr lang="kk-KZ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математический язык и графические модели для записи условий задач</a:t>
            </a:r>
          </a:p>
        </p:txBody>
      </p:sp>
      <p:sp>
        <p:nvSpPr>
          <p:cNvPr id="11" name="Содержимое 5"/>
          <p:cNvSpPr txBox="1">
            <a:spLocks/>
          </p:cNvSpPr>
          <p:nvPr/>
        </p:nvSpPr>
        <p:spPr>
          <a:xfrm>
            <a:off x="2857488" y="2741510"/>
            <a:ext cx="6286512" cy="973242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приёмы </a:t>
            </a:r>
            <a:r>
              <a:rPr lang="ru-RU" sz="11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устного и письменного счёта; особенности геометрических фигур; результаты сравнения значений числовых выражений и выражений с переменными; зависимости между различными величинами (количество, стоимость, скорость, время, расстояние, производительность труда, продолжительность работы, объем работы); закономерности с нахождением недостающих элементов </a:t>
            </a:r>
            <a:r>
              <a:rPr lang="ru-RU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последовательности</a:t>
            </a:r>
            <a:endParaRPr lang="kk-KZ" sz="1100" dirty="0" smtClean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одержимое 5"/>
          <p:cNvSpPr txBox="1">
            <a:spLocks/>
          </p:cNvSpPr>
          <p:nvPr/>
        </p:nvSpPr>
        <p:spPr>
          <a:xfrm>
            <a:off x="3203848" y="1884254"/>
            <a:ext cx="5929322" cy="857256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kk-KZ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классификацию предметов по их признакам и пространственному расположению; математическую модель зависимости между величинами; </a:t>
            </a:r>
            <a:r>
              <a:rPr lang="ru-RU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простейшие модели реальных объектов и процессов реального мира в виде изображений и чертежей</a:t>
            </a: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одержимое 5"/>
          <p:cNvSpPr txBox="1">
            <a:spLocks/>
          </p:cNvSpPr>
          <p:nvPr/>
        </p:nvSpPr>
        <p:spPr>
          <a:xfrm>
            <a:off x="3643306" y="1098436"/>
            <a:ext cx="5500694" cy="785818"/>
          </a:xfrm>
          <a:prstGeom prst="round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kk-KZ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результат измерения</a:t>
            </a:r>
            <a:r>
              <a:rPr lang="ru-RU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истинность или ложность простых высказываний</a:t>
            </a:r>
            <a:r>
              <a:rPr lang="kk-KZ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о числах, величинах, геометрических фигурах</a:t>
            </a:r>
            <a:r>
              <a:rPr lang="ru-RU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данные, представленные в виде графика, таблицы, диаграммы</a:t>
            </a: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357421" y="444962"/>
            <a:ext cx="6709757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16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Организация ожидаемых результатов в ГОС НО РК </a:t>
            </a:r>
          </a:p>
          <a:p>
            <a:pPr lvl="0">
              <a:spcBef>
                <a:spcPct val="0"/>
              </a:spcBef>
            </a:pPr>
            <a:r>
              <a:rPr lang="ru-RU" sz="1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(на примере математики)</a:t>
            </a: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1062139"/>
            <a:ext cx="1857356" cy="203132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kk-KZ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Обеспечивается единство исследовательского, познавательного, </a:t>
            </a:r>
          </a:p>
          <a:p>
            <a:r>
              <a:rPr lang="kk-KZ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практического и эмоционально-эстетического способов </a:t>
            </a:r>
          </a:p>
          <a:p>
            <a:r>
              <a:rPr lang="kk-KZ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познания мира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5715016"/>
            <a:ext cx="1142976" cy="114298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Знает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4714884"/>
            <a:ext cx="1143008" cy="10001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Понимает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62" y="3714752"/>
            <a:ext cx="1214446" cy="10001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Применяет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00166" y="2741510"/>
            <a:ext cx="1357322" cy="9732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Анализирует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61449" y="1884254"/>
            <a:ext cx="1357322" cy="8572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Синтезирует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1098436"/>
            <a:ext cx="1285884" cy="78581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Оценивает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8982B81-0758-4F7F-84B8-7FB537E20F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5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0354"/>
            <a:ext cx="8786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800" b="1" dirty="0" smtClean="0">
                <a:latin typeface="Arial Narrow" panose="020B0606020202030204" pitchFamily="34" charset="0"/>
              </a:rPr>
              <a:t>Преемственность содержания образования </a:t>
            </a:r>
            <a:endParaRPr lang="ru-RU" sz="28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1285860"/>
            <a:ext cx="8715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5312" y="857232"/>
            <a:ext cx="8014340" cy="60939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Обеспечивается согласованность и преемственность содержания  образования по уровням начального, основного среднего и общего среднего образования</a:t>
            </a:r>
            <a:r>
              <a:rPr lang="en-US" sz="2000" dirty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kk-KZ" sz="20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16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Например, предмет </a:t>
            </a:r>
            <a:r>
              <a:rPr lang="kk-KZ" sz="2000" b="1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«Естествознание» </a:t>
            </a:r>
            <a:r>
              <a:rPr lang="kk-KZ" sz="2000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закладывает основы понимания химии, физики, биологии, географии в основной школе.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Предмет </a:t>
            </a:r>
            <a:r>
              <a:rPr lang="kk-KZ" sz="2000" b="1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«Познание мира» </a:t>
            </a:r>
            <a:r>
              <a:rPr lang="kk-KZ" sz="2000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закладывает основы знаний по общественно-гуманитарным дисциплинам.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kk-KZ" sz="16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latin typeface="Arial Narrow" panose="020B060602020203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400" b="1" dirty="0" smtClean="0">
              <a:latin typeface="Arial Narrow" panose="020B060602020203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latin typeface="Arial Narrow" panose="020B0606020202030204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334465" y="3378928"/>
            <a:ext cx="1595892" cy="7194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ru-RU" sz="1400" b="1" dirty="0">
                <a:latin typeface="Arial Narrow" pitchFamily="34" charset="0"/>
              </a:rPr>
              <a:t>Познание </a:t>
            </a:r>
            <a:r>
              <a:rPr lang="ru-RU" sz="1400" b="1" dirty="0" smtClean="0">
                <a:latin typeface="Arial Narrow" pitchFamily="34" charset="0"/>
              </a:rPr>
              <a:t>мира (</a:t>
            </a:r>
            <a:r>
              <a:rPr lang="ru-RU" sz="1400" b="1" dirty="0" err="1" smtClean="0">
                <a:latin typeface="Arial Narrow" pitchFamily="34" charset="0"/>
              </a:rPr>
              <a:t>предшкола</a:t>
            </a:r>
            <a:r>
              <a:rPr lang="ru-RU" sz="1400" b="1" dirty="0" smtClean="0">
                <a:latin typeface="Arial Narrow" pitchFamily="34" charset="0"/>
              </a:rPr>
              <a:t>, 1-4 классы)</a:t>
            </a:r>
            <a:endParaRPr lang="ru-RU" sz="1400" dirty="0"/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323528" y="4384860"/>
            <a:ext cx="1595892" cy="7869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ru-RU" sz="1400" b="1" dirty="0" smtClean="0">
                <a:latin typeface="Arial Narrow" pitchFamily="34" charset="0"/>
              </a:rPr>
              <a:t>Естествознание</a:t>
            </a:r>
          </a:p>
          <a:p>
            <a:pPr algn="ctr">
              <a:spcAft>
                <a:spcPts val="1000"/>
              </a:spcAft>
              <a:defRPr/>
            </a:pPr>
            <a:r>
              <a:rPr lang="ru-RU" sz="1400" b="1" dirty="0" smtClean="0">
                <a:latin typeface="Arial Narrow" pitchFamily="34" charset="0"/>
              </a:rPr>
              <a:t>(</a:t>
            </a:r>
            <a:r>
              <a:rPr lang="ru-RU" sz="1400" b="1" dirty="0" err="1" smtClean="0">
                <a:latin typeface="Arial Narrow" pitchFamily="34" charset="0"/>
              </a:rPr>
              <a:t>предшкола</a:t>
            </a:r>
            <a:r>
              <a:rPr lang="ru-RU" sz="1400" b="1" dirty="0" smtClean="0">
                <a:latin typeface="Arial Narrow" pitchFamily="34" charset="0"/>
              </a:rPr>
              <a:t>, 1-6 классы)</a:t>
            </a:r>
            <a:endParaRPr lang="ru-RU" sz="1400" dirty="0"/>
          </a:p>
        </p:txBody>
      </p:sp>
      <p:cxnSp>
        <p:nvCxnSpPr>
          <p:cNvPr id="13" name="AutoShape 42"/>
          <p:cNvCxnSpPr>
            <a:cxnSpLocks noChangeShapeType="1"/>
          </p:cNvCxnSpPr>
          <p:nvPr/>
        </p:nvCxnSpPr>
        <p:spPr bwMode="auto">
          <a:xfrm>
            <a:off x="1979712" y="4694377"/>
            <a:ext cx="300153" cy="0"/>
          </a:xfrm>
          <a:prstGeom prst="straightConnector1">
            <a:avLst/>
          </a:prstGeom>
          <a:solidFill>
            <a:srgbClr val="89BF3C"/>
          </a:solidFill>
          <a:ln w="28575">
            <a:solidFill>
              <a:schemeClr val="tx2">
                <a:lumMod val="20000"/>
                <a:lumOff val="8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43"/>
          <p:cNvCxnSpPr>
            <a:cxnSpLocks noChangeShapeType="1"/>
          </p:cNvCxnSpPr>
          <p:nvPr/>
        </p:nvCxnSpPr>
        <p:spPr bwMode="auto">
          <a:xfrm>
            <a:off x="1979712" y="3741130"/>
            <a:ext cx="300153" cy="0"/>
          </a:xfrm>
          <a:prstGeom prst="straightConnector1">
            <a:avLst/>
          </a:prstGeom>
          <a:solidFill>
            <a:srgbClr val="89BF3C"/>
          </a:solidFill>
          <a:ln w="28575">
            <a:solidFill>
              <a:schemeClr val="tx2">
                <a:lumMod val="20000"/>
                <a:lumOff val="8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5" name="Rectangle 44"/>
          <p:cNvSpPr>
            <a:spLocks noChangeArrowheads="1"/>
          </p:cNvSpPr>
          <p:nvPr/>
        </p:nvSpPr>
        <p:spPr bwMode="auto">
          <a:xfrm>
            <a:off x="2300845" y="3378929"/>
            <a:ext cx="2127139" cy="7194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ru-RU" sz="1400" b="1" dirty="0" smtClean="0">
                <a:latin typeface="Arial Narrow" pitchFamily="34" charset="0"/>
              </a:rPr>
              <a:t>История (5-11 классы),   основы права (9 класс), экономика (10-11 классы)</a:t>
            </a:r>
            <a:endParaRPr lang="ru-RU" sz="1400" b="1" dirty="0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300845" y="4375805"/>
            <a:ext cx="2127284" cy="8050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ru-RU" sz="1200" b="1" dirty="0" smtClean="0"/>
              <a:t>Биология (7-11 классы), география (7-11 классы), физика (7-11 классы), химия (7-11 классы)</a:t>
            </a:r>
            <a:endParaRPr lang="ru-RU" sz="1200" b="1" dirty="0"/>
          </a:p>
        </p:txBody>
      </p:sp>
      <p:cxnSp>
        <p:nvCxnSpPr>
          <p:cNvPr id="17" name="AutoShape 46"/>
          <p:cNvCxnSpPr>
            <a:cxnSpLocks noChangeShapeType="1"/>
          </p:cNvCxnSpPr>
          <p:nvPr/>
        </p:nvCxnSpPr>
        <p:spPr bwMode="auto">
          <a:xfrm>
            <a:off x="4497396" y="4628522"/>
            <a:ext cx="300153" cy="0"/>
          </a:xfrm>
          <a:prstGeom prst="straightConnector1">
            <a:avLst/>
          </a:prstGeom>
          <a:solidFill>
            <a:srgbClr val="89BF3C"/>
          </a:solidFill>
          <a:ln w="28575">
            <a:solidFill>
              <a:schemeClr val="tx2">
                <a:lumMod val="20000"/>
                <a:lumOff val="80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18" name="AutoShape 47"/>
          <p:cNvCxnSpPr>
            <a:cxnSpLocks noChangeShapeType="1"/>
          </p:cNvCxnSpPr>
          <p:nvPr/>
        </p:nvCxnSpPr>
        <p:spPr bwMode="auto">
          <a:xfrm>
            <a:off x="4464148" y="3741130"/>
            <a:ext cx="300153" cy="0"/>
          </a:xfrm>
          <a:prstGeom prst="straightConnector1">
            <a:avLst/>
          </a:prstGeom>
          <a:solidFill>
            <a:srgbClr val="89BF3C"/>
          </a:solidFill>
          <a:ln w="28575">
            <a:solidFill>
              <a:schemeClr val="tx2">
                <a:lumMod val="20000"/>
                <a:lumOff val="8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4777231" y="3383868"/>
            <a:ext cx="2353201" cy="71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ru-RU" sz="1600" b="1" dirty="0" smtClean="0"/>
              <a:t>общекультурная грамотность</a:t>
            </a:r>
            <a:endParaRPr lang="ru-RU" sz="1600" b="1" dirty="0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4805398" y="4375805"/>
            <a:ext cx="2296865" cy="8050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000"/>
              </a:spcAft>
              <a:defRPr/>
            </a:pPr>
            <a:r>
              <a:rPr lang="ru-RU" sz="1600" b="1" dirty="0" smtClean="0"/>
              <a:t>естественнонаучная грамотность</a:t>
            </a:r>
            <a:endParaRPr lang="ru-RU" sz="16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273296" y="3384519"/>
            <a:ext cx="18574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600" b="1" dirty="0" smtClean="0">
                <a:latin typeface="Arial Narrow" panose="020B0606020202030204" pitchFamily="34" charset="0"/>
              </a:rPr>
              <a:t>Развитие функциональной грамотности через практическую направленность и связь с жизнью </a:t>
            </a:r>
            <a:endParaRPr lang="ru-RU" sz="16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7177615" y="3378929"/>
            <a:ext cx="238536" cy="1785659"/>
          </a:xfrm>
          <a:prstGeom prst="rightBrace">
            <a:avLst>
              <a:gd name="adj1" fmla="val 98590"/>
              <a:gd name="adj2" fmla="val 50000"/>
            </a:avLst>
          </a:prstGeom>
          <a:ln w="285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5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anose="020B0606020202030204" pitchFamily="34" charset="0"/>
              </a:rPr>
              <a:t>Интегрированный подход в обучении</a:t>
            </a:r>
            <a:br>
              <a:rPr lang="ru-RU" sz="2800" b="1" dirty="0" smtClean="0">
                <a:latin typeface="Arial Narrow" panose="020B0606020202030204" pitchFamily="34" charset="0"/>
              </a:rPr>
            </a:br>
            <a:endParaRPr lang="ru-RU" sz="1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8842" y="2438944"/>
            <a:ext cx="84516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Интеграция содержания образования</a:t>
            </a:r>
            <a:r>
              <a:rPr lang="ru-RU" sz="2000" dirty="0" smtClean="0">
                <a:latin typeface="Arial Narrow" panose="020B0606020202030204" pitchFamily="34" charset="0"/>
              </a:rPr>
              <a:t>: </a:t>
            </a:r>
            <a:r>
              <a:rPr 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объединение   основных идей, подходов, навыков из различных областей, </a:t>
            </a:r>
            <a:r>
              <a:rPr lang="kk-KZ" altLang="ru-RU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которое </a:t>
            </a:r>
            <a:r>
              <a:rPr lang="kk-KZ" alt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исключает дублирование </a:t>
            </a:r>
            <a:r>
              <a:rPr lang="kk-KZ" alt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тем и учебных материалов </a:t>
            </a:r>
            <a:r>
              <a:rPr lang="kk-KZ" alt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в разных </a:t>
            </a:r>
            <a:r>
              <a:rPr lang="kk-KZ" alt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предметах</a:t>
            </a:r>
            <a:r>
              <a:rPr lang="en-US" alt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en-US" altLang="ru-RU" sz="20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kk-KZ" altLang="ru-RU" sz="20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altLang="ru-RU" sz="20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Интегрированные предметы</a:t>
            </a:r>
            <a:r>
              <a:rPr lang="kk-KZ" alt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kk-KZ" alt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«Познание мира», «</a:t>
            </a:r>
            <a:r>
              <a:rPr lang="kk-KZ" altLang="ru-RU" sz="2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Естествознание», «Художественный труд», «Казахстан в современном мире», «Основы экономики и предпринимательства».</a:t>
            </a:r>
            <a:endParaRPr lang="ru-RU" altLang="ru-RU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8407" y="1268760"/>
            <a:ext cx="789882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 Narrow" panose="020B0606020202030204" pitchFamily="34" charset="0"/>
              </a:rPr>
              <a:t>Интегрированный подход в обновленном содержании проявляется в </a:t>
            </a:r>
            <a:r>
              <a:rPr 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интеграции содержания образования и создании интегрированных предметов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2B81-0758-4F7F-84B8-7FB537E20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412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18058"/>
          </a:xfrm>
        </p:spPr>
        <p:txBody>
          <a:bodyPr>
            <a:noAutofit/>
          </a:bodyPr>
          <a:lstStyle/>
          <a:p>
            <a:pPr lvl="0" algn="ctr"/>
            <a:r>
              <a:rPr lang="ru-RU" sz="3600" b="1" dirty="0" smtClean="0"/>
              <a:t>Сквозные темы.</a:t>
            </a:r>
            <a:r>
              <a:rPr lang="ru-RU" sz="3600" b="1" i="1" dirty="0">
                <a:solidFill>
                  <a:prstClr val="black"/>
                </a:solidFill>
              </a:rPr>
              <a:t> </a:t>
            </a:r>
            <a:r>
              <a:rPr lang="ru-RU" sz="3600" b="1" dirty="0" smtClean="0">
                <a:solidFill>
                  <a:prstClr val="black"/>
                </a:solidFill>
              </a:rPr>
              <a:t>Пример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5" name="Овал 4"/>
          <p:cNvSpPr/>
          <p:nvPr/>
        </p:nvSpPr>
        <p:spPr>
          <a:xfrm>
            <a:off x="3707904" y="2776662"/>
            <a:ext cx="1800200" cy="15884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Сквозная тема «</a:t>
            </a:r>
            <a:r>
              <a:rPr lang="ru-RU" dirty="0">
                <a:solidFill>
                  <a:srgbClr val="000000"/>
                </a:solidFill>
              </a:rPr>
              <a:t>Еда и напитки</a:t>
            </a:r>
            <a:r>
              <a:rPr lang="ru-RU" dirty="0" smtClean="0">
                <a:solidFill>
                  <a:srgbClr val="000000"/>
                </a:solidFill>
              </a:rPr>
              <a:t>»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2120" y="1192486"/>
            <a:ext cx="3384376" cy="12605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300" b="1" dirty="0" smtClean="0">
                <a:solidFill>
                  <a:sysClr val="windowText" lastClr="000000"/>
                </a:solidFill>
              </a:rPr>
              <a:t> Математика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300" dirty="0" smtClean="0">
                <a:solidFill>
                  <a:sysClr val="windowText" lastClr="000000"/>
                </a:solidFill>
              </a:rPr>
              <a:t>Определение </a:t>
            </a:r>
            <a:r>
              <a:rPr lang="ru-RU" sz="1300" dirty="0">
                <a:solidFill>
                  <a:sysClr val="windowText" lastClr="000000"/>
                </a:solidFill>
              </a:rPr>
              <a:t>необходимого </a:t>
            </a:r>
            <a:r>
              <a:rPr lang="ru-RU" sz="1300" dirty="0" smtClean="0">
                <a:solidFill>
                  <a:sysClr val="windowText" lastClr="000000"/>
                </a:solidFill>
              </a:rPr>
              <a:t>количества </a:t>
            </a:r>
            <a:r>
              <a:rPr lang="ru-RU" sz="1300" dirty="0">
                <a:solidFill>
                  <a:sysClr val="windowText" lastClr="000000"/>
                </a:solidFill>
              </a:rPr>
              <a:t>денег для </a:t>
            </a:r>
            <a:r>
              <a:rPr lang="ru-RU" sz="1300" dirty="0" smtClean="0">
                <a:solidFill>
                  <a:sysClr val="windowText" lastClr="000000"/>
                </a:solidFill>
              </a:rPr>
              <a:t>покупки продуктов </a:t>
            </a:r>
            <a:r>
              <a:rPr lang="ru-RU" sz="1300" dirty="0">
                <a:solidFill>
                  <a:sysClr val="windowText" lastClr="000000"/>
                </a:solidFill>
              </a:rPr>
              <a:t>питания </a:t>
            </a:r>
            <a:r>
              <a:rPr lang="ru-RU" sz="1300" dirty="0" smtClean="0">
                <a:solidFill>
                  <a:sysClr val="windowText" lastClr="000000"/>
                </a:solidFill>
              </a:rPr>
              <a:t>на </a:t>
            </a:r>
            <a:r>
              <a:rPr lang="ru-RU" sz="1300" dirty="0">
                <a:solidFill>
                  <a:sysClr val="windowText" lastClr="000000"/>
                </a:solidFill>
              </a:rPr>
              <a:t>один день</a:t>
            </a:r>
          </a:p>
          <a:p>
            <a:pPr>
              <a:defRPr/>
            </a:pPr>
            <a:r>
              <a:rPr lang="ru-RU" sz="1300" i="1" dirty="0" smtClean="0">
                <a:solidFill>
                  <a:sysClr val="windowText" lastClr="000000"/>
                </a:solidFill>
              </a:rPr>
              <a:t>(решение </a:t>
            </a:r>
            <a:r>
              <a:rPr lang="ru-RU" sz="1300" i="1" dirty="0">
                <a:solidFill>
                  <a:sysClr val="windowText" lastClr="000000"/>
                </a:solidFill>
              </a:rPr>
              <a:t>практических задач </a:t>
            </a:r>
            <a:r>
              <a:rPr lang="ru-RU" sz="1300" i="1" dirty="0" smtClean="0">
                <a:solidFill>
                  <a:sysClr val="windowText" lastClr="000000"/>
                </a:solidFill>
              </a:rPr>
              <a:t>в </a:t>
            </a:r>
            <a:r>
              <a:rPr lang="ru-RU" sz="1300" i="1" dirty="0">
                <a:solidFill>
                  <a:sysClr val="windowText" lastClr="000000"/>
                </a:solidFill>
              </a:rPr>
              <a:t>повседневной </a:t>
            </a:r>
            <a:r>
              <a:rPr lang="ru-RU" sz="1300" i="1" dirty="0" smtClean="0">
                <a:solidFill>
                  <a:sysClr val="windowText" lastClr="000000"/>
                </a:solidFill>
              </a:rPr>
              <a:t>жизни)</a:t>
            </a:r>
            <a:endParaRPr lang="ru-RU" sz="1300" i="1" dirty="0">
              <a:solidFill>
                <a:sysClr val="windowText" lastClr="0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2704654"/>
            <a:ext cx="3384376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FF0000"/>
              </a:buClr>
              <a:defRPr/>
            </a:pPr>
            <a:r>
              <a:rPr lang="ru-RU" sz="1300" b="1" dirty="0">
                <a:solidFill>
                  <a:sysClr val="windowText" lastClr="000000"/>
                </a:solidFill>
              </a:rPr>
              <a:t>Познание мира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3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Чем мы питаемся дома и в школе?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3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Что такое здоровое питание?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3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Какие продукты питания </a:t>
            </a:r>
            <a:r>
              <a:rPr lang="ru-RU" sz="1300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производятся </a:t>
            </a:r>
            <a:r>
              <a:rPr lang="ru-RU" sz="13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в </a:t>
            </a:r>
            <a:r>
              <a:rPr lang="ru-RU" sz="1300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Казахстане? </a:t>
            </a:r>
            <a:r>
              <a:rPr lang="kk-KZ" sz="1300" i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(составление </a:t>
            </a:r>
            <a:r>
              <a:rPr lang="kk-KZ" sz="1300" i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меню, сравнение </a:t>
            </a:r>
            <a:r>
              <a:rPr lang="kk-KZ" sz="1300" i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видов </a:t>
            </a:r>
            <a:r>
              <a:rPr lang="kk-KZ" sz="1300" i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продуктов и их стоимость </a:t>
            </a:r>
            <a:r>
              <a:rPr lang="kk-KZ" sz="1300" i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на </a:t>
            </a:r>
            <a:r>
              <a:rPr lang="kk-KZ" sz="1300" i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древних и современных рынках</a:t>
            </a:r>
            <a:r>
              <a:rPr lang="kk-KZ" sz="1300" i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)</a:t>
            </a:r>
            <a:endParaRPr lang="ru-RU" sz="1300" i="1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77140" y="3712766"/>
            <a:ext cx="3384376" cy="18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FF0000"/>
              </a:buClr>
            </a:pPr>
            <a:r>
              <a:rPr lang="ru-RU" altLang="ru-RU" sz="1300" b="1" dirty="0" smtClean="0">
                <a:solidFill>
                  <a:schemeClr val="tx1"/>
                </a:solidFill>
              </a:rPr>
              <a:t>Искусство (музыка, художественный труд)</a:t>
            </a:r>
            <a:endParaRPr lang="ru-RU" altLang="ru-RU" sz="1300" b="1" dirty="0">
              <a:solidFill>
                <a:schemeClr val="tx1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ru-RU" altLang="ru-RU" sz="1300" dirty="0">
                <a:solidFill>
                  <a:schemeClr val="tx1"/>
                </a:solidFill>
              </a:rPr>
              <a:t>Фруктовый концерт (создание звуков, ритма, знакомство с символами четвертной паузы)</a:t>
            </a:r>
          </a:p>
          <a:p>
            <a:pPr marL="171450" indent="-171450">
              <a:buFont typeface="Arial"/>
              <a:buChar char="•"/>
            </a:pPr>
            <a:r>
              <a:rPr lang="ru-RU" altLang="ru-RU" sz="1300" dirty="0" smtClean="0">
                <a:solidFill>
                  <a:schemeClr val="tx1"/>
                </a:solidFill>
              </a:rPr>
              <a:t>Печатание </a:t>
            </a:r>
            <a:r>
              <a:rPr lang="ru-RU" altLang="ru-RU" sz="1300" dirty="0">
                <a:solidFill>
                  <a:schemeClr val="tx1"/>
                </a:solidFill>
              </a:rPr>
              <a:t>фруктовых текстур (создание текстильных образцов</a:t>
            </a:r>
            <a:r>
              <a:rPr lang="ru-RU" altLang="ru-RU" sz="1300" dirty="0" smtClean="0">
                <a:solidFill>
                  <a:schemeClr val="tx1"/>
                </a:solidFill>
              </a:rPr>
              <a:t>)</a:t>
            </a:r>
            <a:endParaRPr lang="ru-RU" altLang="ru-RU" sz="13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048470"/>
            <a:ext cx="3384376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FF0000"/>
              </a:buClr>
              <a:defRPr/>
            </a:pPr>
            <a:r>
              <a:rPr lang="ru-RU" sz="1300" b="1" dirty="0">
                <a:solidFill>
                  <a:srgbClr val="000000"/>
                </a:solidFill>
              </a:rPr>
              <a:t>Казахский язык </a:t>
            </a:r>
            <a:r>
              <a:rPr lang="ru-RU" sz="1300" b="1" dirty="0" smtClean="0">
                <a:solidFill>
                  <a:srgbClr val="000000"/>
                </a:solidFill>
              </a:rPr>
              <a:t>и литература/ Русский </a:t>
            </a:r>
            <a:r>
              <a:rPr lang="ru-RU" sz="1300" b="1" dirty="0">
                <a:solidFill>
                  <a:srgbClr val="000000"/>
                </a:solidFill>
              </a:rPr>
              <a:t>язык и литература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Посещение школьной столовой, кафе, ресторана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Заказывать еду и принимать заказ клиента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ru-RU" sz="1200" dirty="0" smtClean="0">
                <a:solidFill>
                  <a:srgbClr val="000000"/>
                </a:solidFill>
              </a:rPr>
              <a:t>Составление рецептов</a:t>
            </a:r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3796" y="4365104"/>
            <a:ext cx="3384376" cy="12961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FF0000"/>
              </a:buClr>
              <a:defRPr/>
            </a:pPr>
            <a:r>
              <a:rPr lang="ru-RU" sz="1300" b="1" dirty="0" smtClean="0">
                <a:solidFill>
                  <a:srgbClr val="000000"/>
                </a:solidFill>
              </a:rPr>
              <a:t>Естествознание</a:t>
            </a:r>
            <a:endParaRPr lang="ru-RU" sz="1300" b="1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  <a:defRPr/>
            </a:pPr>
            <a:r>
              <a:rPr lang="ru-RU" sz="1300" dirty="0">
                <a:solidFill>
                  <a:srgbClr val="000000"/>
                </a:solidFill>
              </a:rPr>
              <a:t>Планирование </a:t>
            </a:r>
            <a:r>
              <a:rPr lang="ru-RU" sz="1300" dirty="0" smtClean="0">
                <a:solidFill>
                  <a:srgbClr val="000000"/>
                </a:solidFill>
              </a:rPr>
              <a:t>исследовательской деятельности </a:t>
            </a:r>
            <a:r>
              <a:rPr lang="ru-RU" sz="1300" i="1" dirty="0" smtClean="0">
                <a:solidFill>
                  <a:srgbClr val="000000"/>
                </a:solidFill>
              </a:rPr>
              <a:t>(чем </a:t>
            </a:r>
            <a:r>
              <a:rPr lang="ru-RU" sz="1300" i="1" dirty="0">
                <a:solidFill>
                  <a:srgbClr val="000000"/>
                </a:solidFill>
              </a:rPr>
              <a:t>необходимо питаться </a:t>
            </a:r>
            <a:r>
              <a:rPr lang="ru-RU" sz="1300" i="1" dirty="0" smtClean="0">
                <a:solidFill>
                  <a:srgbClr val="000000"/>
                </a:solidFill>
              </a:rPr>
              <a:t>животным</a:t>
            </a:r>
            <a:r>
              <a:rPr lang="ru-RU" sz="1300" i="1" dirty="0">
                <a:solidFill>
                  <a:srgbClr val="000000"/>
                </a:solidFill>
              </a:rPr>
              <a:t>/людям?)</a:t>
            </a:r>
            <a:endParaRPr lang="ru-RU" sz="1300" b="1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  <a:defRPr/>
            </a:pPr>
            <a:r>
              <a:rPr lang="ru-RU" sz="1300" dirty="0">
                <a:solidFill>
                  <a:srgbClr val="000000"/>
                </a:solidFill>
              </a:rPr>
              <a:t>Получение и представление д</a:t>
            </a:r>
            <a:r>
              <a:rPr lang="ru-RU" sz="1300" dirty="0" smtClean="0">
                <a:solidFill>
                  <a:srgbClr val="000000"/>
                </a:solidFill>
              </a:rPr>
              <a:t>анных (</a:t>
            </a:r>
            <a:r>
              <a:rPr lang="ru-RU" sz="1300" i="1" dirty="0" smtClean="0">
                <a:solidFill>
                  <a:srgbClr val="000000"/>
                </a:solidFill>
              </a:rPr>
              <a:t>делать </a:t>
            </a:r>
            <a:r>
              <a:rPr lang="ru-RU" sz="1300" i="1" dirty="0">
                <a:solidFill>
                  <a:srgbClr val="000000"/>
                </a:solidFill>
              </a:rPr>
              <a:t>записи наблюдений</a:t>
            </a:r>
            <a:r>
              <a:rPr lang="ru-RU" sz="1300" i="1" dirty="0" smtClean="0">
                <a:solidFill>
                  <a:srgbClr val="000000"/>
                </a:solidFill>
              </a:rPr>
              <a:t>)</a:t>
            </a:r>
            <a:endParaRPr lang="ru-RU" sz="1300" i="1" dirty="0">
              <a:solidFill>
                <a:srgbClr val="0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77140" y="2488630"/>
            <a:ext cx="338437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FF0000"/>
              </a:buClr>
            </a:pPr>
            <a:r>
              <a:rPr lang="ru-RU" altLang="ru-RU" sz="1300" b="1" dirty="0" smtClean="0">
                <a:solidFill>
                  <a:srgbClr val="000000"/>
                </a:solidFill>
              </a:rPr>
              <a:t>ИКТ </a:t>
            </a:r>
            <a:endParaRPr lang="ru-RU" altLang="ru-RU" sz="1300" b="1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ru-RU" altLang="ru-RU" sz="1300" dirty="0">
                <a:solidFill>
                  <a:srgbClr val="000000"/>
                </a:solidFill>
              </a:rPr>
              <a:t>Рецепты</a:t>
            </a:r>
          </a:p>
          <a:p>
            <a:pPr marL="171450" indent="-171450">
              <a:buFont typeface="Arial"/>
              <a:buChar char="•"/>
            </a:pPr>
            <a:r>
              <a:rPr lang="ru-RU" altLang="ru-RU" sz="1300" dirty="0">
                <a:solidFill>
                  <a:srgbClr val="000000"/>
                </a:solidFill>
              </a:rPr>
              <a:t>Алгоритм приготовления блюд</a:t>
            </a:r>
          </a:p>
          <a:p>
            <a:r>
              <a:rPr lang="ru-RU" altLang="ru-RU" sz="1300" i="1" dirty="0" smtClean="0">
                <a:solidFill>
                  <a:srgbClr val="000000"/>
                </a:solidFill>
              </a:rPr>
              <a:t>(работа </a:t>
            </a:r>
            <a:r>
              <a:rPr lang="ru-RU" altLang="ru-RU" sz="1300" i="1" dirty="0">
                <a:solidFill>
                  <a:srgbClr val="000000"/>
                </a:solidFill>
              </a:rPr>
              <a:t>с </a:t>
            </a:r>
            <a:r>
              <a:rPr lang="ru-RU" altLang="ru-RU" sz="1300" i="1" dirty="0" smtClean="0">
                <a:solidFill>
                  <a:srgbClr val="000000"/>
                </a:solidFill>
              </a:rPr>
              <a:t>величинам, вспомогательные образовательные ресурсы)</a:t>
            </a:r>
            <a:endParaRPr lang="ru-RU" altLang="ru-RU" sz="1300" i="1" dirty="0">
              <a:solidFill>
                <a:srgbClr val="00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707904" y="1768550"/>
            <a:ext cx="50405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004048" y="1768550"/>
            <a:ext cx="50405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5004048" y="4468850"/>
            <a:ext cx="648072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563888" y="4432846"/>
            <a:ext cx="576064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7" idx="3"/>
            <a:endCxn id="5" idx="2"/>
          </p:cNvCxnSpPr>
          <p:nvPr/>
        </p:nvCxnSpPr>
        <p:spPr>
          <a:xfrm>
            <a:off x="3563888" y="3496742"/>
            <a:ext cx="144016" cy="741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508104" y="3640758"/>
            <a:ext cx="144016" cy="741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25198" y="5877272"/>
            <a:ext cx="78352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/>
              <a:t>Сквозные </a:t>
            </a:r>
            <a:r>
              <a:rPr lang="ru-RU" altLang="ru-RU" b="1" dirty="0" smtClean="0"/>
              <a:t>темы проходят через все предметы </a:t>
            </a:r>
            <a:r>
              <a:rPr lang="ru-RU" altLang="ru-RU" b="1" dirty="0"/>
              <a:t>в начальной школе.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F70D-757D-4D40-AB23-473D6B49664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47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2608</Words>
  <Application>Microsoft Office PowerPoint</Application>
  <PresentationFormat>Экран (4:3)</PresentationFormat>
  <Paragraphs>415</Paragraphs>
  <Slides>22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Обновление содержания  школьного образования </vt:lpstr>
      <vt:lpstr>Уровни среднего образования </vt:lpstr>
      <vt:lpstr>Слайд 3</vt:lpstr>
      <vt:lpstr>   Деятельностный подход    </vt:lpstr>
      <vt:lpstr>Ожидаемые результаты  по образовательным областям</vt:lpstr>
      <vt:lpstr>Подход к определению ожидаемых результатов по предметам</vt:lpstr>
      <vt:lpstr>Слайд 7</vt:lpstr>
      <vt:lpstr>Интегрированный подход в обучении </vt:lpstr>
      <vt:lpstr>Сквозные темы. Пример </vt:lpstr>
      <vt:lpstr>Реализация  трехъязычного образования    ЧЕРЕЗ:</vt:lpstr>
      <vt:lpstr>Слайд 11</vt:lpstr>
      <vt:lpstr>Трехъязычное образование:  предметно-языковое  интегрированное обучение (СLIL/CBI)</vt:lpstr>
      <vt:lpstr>ГОСО Требования к уровню подготовки учащихся по образовательным областям</vt:lpstr>
      <vt:lpstr>Слайд 14</vt:lpstr>
      <vt:lpstr>Активное обучение: роль учителя и учащегося </vt:lpstr>
      <vt:lpstr>Слайд 16</vt:lpstr>
      <vt:lpstr>Слайд 17</vt:lpstr>
      <vt:lpstr>Слайд 18</vt:lpstr>
      <vt:lpstr>Слайд 19</vt:lpstr>
      <vt:lpstr>Организация обучения  на трех языках</vt:lpstr>
      <vt:lpstr>Профильное обучение</vt:lpstr>
      <vt:lpstr>Профильное обучение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Обновление содержания школьного образования</dc:title>
  <dc:creator>Макпал</dc:creator>
  <cp:lastModifiedBy>1</cp:lastModifiedBy>
  <cp:revision>545</cp:revision>
  <cp:lastPrinted>2016-03-02T14:39:00Z</cp:lastPrinted>
  <dcterms:created xsi:type="dcterms:W3CDTF">2015-12-01T10:28:28Z</dcterms:created>
  <dcterms:modified xsi:type="dcterms:W3CDTF">2016-05-16T04:23:01Z</dcterms:modified>
</cp:coreProperties>
</file>