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67" r:id="rId6"/>
    <p:sldId id="26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0A615A-51D6-404A-B5E3-DCBAA2B7DBB8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3A9764-FCE0-4C3B-A01E-649F6BEEB9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0E4CC2-964D-4CBA-A4F4-BA8722A590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9F5322-7BD7-4390-8AD5-3155FCB6DB32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5EC1F0-A966-47EC-9666-A9C60825CCE8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978E3E-FA60-4149-848A-62325F635C1E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B46B3E-0A94-4D86-9CFF-7F30DFACEA97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0E1B-3AC4-45EB-9260-0F86EC4FF25A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6330-71F3-4BF1-A6A6-D8799857B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18CE-4C6D-40EA-B333-53384A313113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6D64-D02F-43CF-B048-D0FA3540D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B652-E892-4ABE-B442-2258DE64447E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4A37-81FC-4BF7-857D-9A752854E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36A-8501-4BBB-8B52-6911F84DAA56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2624A-D0FD-4A88-8FBF-BFE6C919A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1001-8DFE-47F0-A546-573C9F3A7FF2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2058-63F2-495D-A01B-8E4EE56E6C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6C60-A6DD-4997-8ADE-975BE7323513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A912-7236-4C21-88FC-587871B20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CAFE-1801-46C4-A164-280204894502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B791-21AB-48E6-A56D-E9F031CCE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7869-5504-45EB-90E2-A594669FE356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81F4-A373-4278-ADB3-8F1941C57F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201B-3F24-451C-B10D-F8A6F85B8096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7111-78BF-4927-89E8-3EF2747A3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F153-1071-4D5F-9B53-097068F3B630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B3EE-69CE-4B6F-B71B-3D743FFEC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7390-B4CC-407D-B494-1CC65DECF831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9800-4A3C-4179-8582-68BBF3823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47FE3-C64B-40B6-BE7B-C53B8B90120C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B1D3C-1D1A-48B8-A643-795EA603E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23850" y="2205038"/>
            <a:ext cx="3673475" cy="4354512"/>
            <a:chOff x="642" y="1572"/>
            <a:chExt cx="1359" cy="2158"/>
          </a:xfrm>
        </p:grpSpPr>
        <p:sp>
          <p:nvSpPr>
            <p:cNvPr id="7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63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3068638"/>
            <a:ext cx="32400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Мастер – класс</a:t>
            </a:r>
          </a:p>
          <a:p>
            <a:r>
              <a:rPr lang="ru-RU" sz="2800" b="1">
                <a:solidFill>
                  <a:schemeClr val="bg1"/>
                </a:solidFill>
              </a:rPr>
              <a:t>«Критериальное оценивание. </a:t>
            </a:r>
          </a:p>
          <a:p>
            <a:r>
              <a:rPr lang="ru-RU" sz="2800" b="1">
                <a:solidFill>
                  <a:schemeClr val="bg1"/>
                </a:solidFill>
              </a:rPr>
              <a:t>От постановки цели урока до результата обучения»</a:t>
            </a: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4787900" y="2060575"/>
            <a:ext cx="3863975" cy="4354513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50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03800" y="2852738"/>
            <a:ext cx="35290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</a:rPr>
              <a:t>Без грамотного, научно обоснованного </a:t>
            </a:r>
          </a:p>
          <a:p>
            <a:r>
              <a:rPr lang="ru-RU" sz="2000" i="1">
                <a:solidFill>
                  <a:schemeClr val="bg1"/>
                </a:solidFill>
              </a:rPr>
              <a:t>проектирования учебных занятий</a:t>
            </a:r>
          </a:p>
          <a:p>
            <a:r>
              <a:rPr lang="ru-RU" sz="2000" i="1">
                <a:solidFill>
                  <a:schemeClr val="bg1"/>
                </a:solidFill>
              </a:rPr>
              <a:t> тщетно надеяться на повышение </a:t>
            </a:r>
          </a:p>
          <a:p>
            <a:r>
              <a:rPr lang="ru-RU" sz="2000" i="1">
                <a:solidFill>
                  <a:schemeClr val="bg1"/>
                </a:solidFill>
              </a:rPr>
              <a:t>качества образования обучающихся. </a:t>
            </a:r>
            <a:endParaRPr lang="ru-RU" altLang="ja-JP" sz="2000" i="1">
              <a:solidFill>
                <a:schemeClr val="bg1"/>
              </a:solidFill>
            </a:endParaRPr>
          </a:p>
          <a:p>
            <a:r>
              <a:rPr lang="ru-RU" altLang="ja-JP" sz="2000" i="1">
                <a:solidFill>
                  <a:schemeClr val="bg1"/>
                </a:solidFill>
              </a:rPr>
              <a:t>  			                                                                               И.П. Подласый</a:t>
            </a:r>
            <a:r>
              <a:rPr lang="ru-RU" altLang="ja-JP" sz="2000">
                <a:solidFill>
                  <a:schemeClr val="bg1"/>
                </a:solidFill>
              </a:rPr>
              <a:t> 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4378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0"/>
            <a:ext cx="23479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229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68313" y="1052513"/>
            <a:ext cx="3673475" cy="5218112"/>
            <a:chOff x="642" y="1572"/>
            <a:chExt cx="1359" cy="2158"/>
          </a:xfrm>
        </p:grpSpPr>
        <p:sp>
          <p:nvSpPr>
            <p:cNvPr id="7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655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5650" y="2852738"/>
            <a:ext cx="32400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ja-JP" sz="3200" b="1">
                <a:solidFill>
                  <a:schemeClr val="bg1"/>
                </a:solidFill>
              </a:rPr>
              <a:t>Что такое цели SMART?</a:t>
            </a:r>
          </a:p>
          <a:p>
            <a:r>
              <a:rPr lang="ru-RU" altLang="ja-JP" sz="3200"/>
              <a:t> </a:t>
            </a:r>
            <a:endParaRPr lang="ru-RU" sz="3200"/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4787900" y="476250"/>
            <a:ext cx="3863975" cy="5761038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660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03800" y="2133600"/>
            <a:ext cx="35290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sz="2000" b="1">
                <a:solidFill>
                  <a:srgbClr val="FF0000"/>
                </a:solidFill>
              </a:rPr>
              <a:t>S (specific)</a:t>
            </a:r>
            <a:r>
              <a:rPr lang="ru-RU" altLang="ja-JP" sz="2000" b="1">
                <a:solidFill>
                  <a:schemeClr val="bg1"/>
                </a:solidFill>
              </a:rPr>
              <a:t> -   конкретная. </a:t>
            </a:r>
          </a:p>
          <a:p>
            <a:r>
              <a:rPr lang="ru-RU" altLang="ja-JP" sz="2000" b="1">
                <a:solidFill>
                  <a:schemeClr val="bg1"/>
                </a:solidFill>
              </a:rPr>
              <a:t> </a:t>
            </a:r>
            <a:r>
              <a:rPr lang="ru-RU" altLang="ja-JP" sz="2000" b="1">
                <a:solidFill>
                  <a:srgbClr val="FF0000"/>
                </a:solidFill>
              </a:rPr>
              <a:t>M (measurable)</a:t>
            </a:r>
            <a:r>
              <a:rPr lang="ru-RU" altLang="ja-JP" sz="2000" b="1">
                <a:solidFill>
                  <a:schemeClr val="bg1"/>
                </a:solidFill>
              </a:rPr>
              <a:t> – измеримая </a:t>
            </a:r>
          </a:p>
          <a:p>
            <a:r>
              <a:rPr lang="ru-RU" altLang="ja-JP" sz="2000" b="1">
                <a:solidFill>
                  <a:srgbClr val="FF0000"/>
                </a:solidFill>
              </a:rPr>
              <a:t>А (аchievable)-</a:t>
            </a:r>
            <a:r>
              <a:rPr lang="ru-RU" altLang="ja-JP" sz="2000" b="1">
                <a:solidFill>
                  <a:schemeClr val="bg1"/>
                </a:solidFill>
              </a:rPr>
              <a:t> достижимая.  </a:t>
            </a:r>
          </a:p>
          <a:p>
            <a:r>
              <a:rPr lang="ru-RU" altLang="ja-JP" sz="2000" b="1">
                <a:solidFill>
                  <a:srgbClr val="FF0000"/>
                </a:solidFill>
              </a:rPr>
              <a:t>R (Realistic relevant, )</a:t>
            </a:r>
            <a:r>
              <a:rPr lang="ru-RU" altLang="ja-JP" sz="2000" b="1">
                <a:solidFill>
                  <a:schemeClr val="bg1"/>
                </a:solidFill>
              </a:rPr>
              <a:t> – реалистичная и актуальная.  </a:t>
            </a:r>
          </a:p>
          <a:p>
            <a:r>
              <a:rPr lang="ru-RU" sz="2000" b="1">
                <a:solidFill>
                  <a:srgbClr val="FF0000"/>
                </a:solidFill>
              </a:rPr>
              <a:t>T (time-based)</a:t>
            </a:r>
            <a:r>
              <a:rPr lang="ru-RU" sz="2000" b="1">
                <a:solidFill>
                  <a:schemeClr val="bg1"/>
                </a:solidFill>
              </a:rPr>
              <a:t> – определенная во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229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35375" y="3213100"/>
            <a:ext cx="36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/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827088" y="1341438"/>
            <a:ext cx="8066087" cy="5327650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08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03800" y="213360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/>
        </p:nvGraphicFramePr>
        <p:xfrm>
          <a:off x="1187450" y="2205038"/>
          <a:ext cx="7416800" cy="3960812"/>
        </p:xfrm>
        <a:graphic>
          <a:graphicData uri="http://schemas.openxmlformats.org/drawingml/2006/table">
            <a:tbl>
              <a:tblPr/>
              <a:tblGrid>
                <a:gridCol w="3708400"/>
                <a:gridCol w="370840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Суть ошибки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Как нельзя формулировать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Подмена цели содержанием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Познакомить учащихся, Научить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Подмена методом обучения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Рассказать учащимся, провести наблюдение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Подмена цели процессом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Решить задачи по теме, выполнить лабораторную работу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WordArt 6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489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Ошибки при формулировании цели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229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35375" y="3213100"/>
            <a:ext cx="36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/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23850" y="404813"/>
            <a:ext cx="8820150" cy="6453187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752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03800" y="213360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</a:endParaRPr>
          </a:p>
        </p:txBody>
      </p:sp>
      <p:graphicFrame>
        <p:nvGraphicFramePr>
          <p:cNvPr id="31876" name="Group 132"/>
          <p:cNvGraphicFramePr>
            <a:graphicFrameLocks noGrp="1"/>
          </p:cNvGraphicFramePr>
          <p:nvPr/>
        </p:nvGraphicFramePr>
        <p:xfrm>
          <a:off x="539750" y="1484313"/>
          <a:ext cx="8424863" cy="4752975"/>
        </p:xfrm>
        <a:graphic>
          <a:graphicData uri="http://schemas.openxmlformats.org/drawingml/2006/table">
            <a:tbl>
              <a:tblPr/>
              <a:tblGrid>
                <a:gridCol w="3049588"/>
                <a:gridCol w="2540000"/>
                <a:gridCol w="283527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Традиционный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подход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к целеполаганию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Целеполагание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от ученика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Задачи этапа урока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(микроцели)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Научить...,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ознакомить учащихся с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будут знать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узнают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вспомнят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выработать умения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будут уметь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повторят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научатся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закрепить навык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приобретут навык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закрепят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поупражняются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воспитывать интерес к предмету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Mincho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смогут поразмышлять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задуматься о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Arial" charset="0"/>
                        </a:rPr>
                        <a:t>смогут проявить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Arial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поразмышляют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продемонстрируют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 charset="-128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charset="-128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2297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50825" y="1989138"/>
            <a:ext cx="3960813" cy="4354512"/>
            <a:chOff x="642" y="1572"/>
            <a:chExt cx="1359" cy="2158"/>
          </a:xfrm>
        </p:grpSpPr>
        <p:sp>
          <p:nvSpPr>
            <p:cNvPr id="7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608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3068638"/>
            <a:ext cx="33829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ja-JP" sz="2000" b="1">
                <a:solidFill>
                  <a:schemeClr val="bg1"/>
                </a:solidFill>
                <a:latin typeface="Times New Roman" pitchFamily="18" charset="0"/>
              </a:rPr>
              <a:t>Опираясь на раздаточный материал, определить какой уровень мышления формируется у учащихся на уроках</a:t>
            </a:r>
            <a:r>
              <a:rPr lang="ru-RU" altLang="ja-JP" sz="20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187450" y="549275"/>
            <a:ext cx="1584325" cy="1558925"/>
            <a:chOff x="699" y="1238"/>
            <a:chExt cx="898" cy="950"/>
          </a:xfrm>
        </p:grpSpPr>
        <p:grpSp>
          <p:nvGrpSpPr>
            <p:cNvPr id="25612" name="Group 14"/>
            <p:cNvGrpSpPr>
              <a:grpSpLocks/>
            </p:cNvGrpSpPr>
            <p:nvPr/>
          </p:nvGrpSpPr>
          <p:grpSpPr bwMode="auto">
            <a:xfrm>
              <a:off x="699" y="1238"/>
              <a:ext cx="898" cy="950"/>
              <a:chOff x="192" y="1917"/>
              <a:chExt cx="1042" cy="1102"/>
            </a:xfrm>
          </p:grpSpPr>
          <p:pic>
            <p:nvPicPr>
              <p:cNvPr id="25613" name="Picture 15" descr="light_shadow"/>
              <p:cNvPicPr>
                <a:picLocks noChangeAspect="1" noChangeArrowheads="1"/>
              </p:cNvPicPr>
              <p:nvPr/>
            </p:nvPicPr>
            <p:blipFill>
              <a:blip r:embed="rId4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4" name="Picture 16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25616" name="Picture 18" descr="Picture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789" y="1247"/>
              <a:ext cx="70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25"/>
          <p:cNvSpPr>
            <a:spLocks noChangeArrowheads="1"/>
          </p:cNvSpPr>
          <p:nvPr/>
        </p:nvSpPr>
        <p:spPr bwMode="gray">
          <a:xfrm>
            <a:off x="1331913" y="908050"/>
            <a:ext cx="1295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>
                <a:solidFill>
                  <a:srgbClr val="E46C0A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 задание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227763" y="692150"/>
            <a:ext cx="1384300" cy="1631950"/>
            <a:chOff x="699" y="1238"/>
            <a:chExt cx="898" cy="950"/>
          </a:xfrm>
        </p:grpSpPr>
        <p:grpSp>
          <p:nvGrpSpPr>
            <p:cNvPr id="25619" name="Group 14"/>
            <p:cNvGrpSpPr>
              <a:grpSpLocks/>
            </p:cNvGrpSpPr>
            <p:nvPr/>
          </p:nvGrpSpPr>
          <p:grpSpPr bwMode="auto">
            <a:xfrm>
              <a:off x="699" y="1238"/>
              <a:ext cx="898" cy="950"/>
              <a:chOff x="192" y="1917"/>
              <a:chExt cx="1042" cy="1102"/>
            </a:xfrm>
          </p:grpSpPr>
          <p:pic>
            <p:nvPicPr>
              <p:cNvPr id="25620" name="Picture 15" descr="light_shadow"/>
              <p:cNvPicPr>
                <a:picLocks noChangeAspect="1" noChangeArrowheads="1"/>
              </p:cNvPicPr>
              <p:nvPr/>
            </p:nvPicPr>
            <p:blipFill>
              <a:blip r:embed="rId4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1" name="Picture 16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1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25623" name="Picture 18" descr="Picture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gray">
            <a:xfrm>
              <a:off x="789" y="1247"/>
              <a:ext cx="70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5"/>
          <p:cNvSpPr>
            <a:spLocks noChangeArrowheads="1"/>
          </p:cNvSpPr>
          <p:nvPr/>
        </p:nvSpPr>
        <p:spPr bwMode="gray">
          <a:xfrm>
            <a:off x="6516688" y="1484313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>
                <a:solidFill>
                  <a:srgbClr val="E46C0A"/>
                </a:solidFill>
                <a:latin typeface="Calibri" pitchFamily="34" charset="0"/>
              </a:rPr>
              <a:t> </a:t>
            </a:r>
            <a:endParaRPr lang="en-US" sz="2800" b="1">
              <a:solidFill>
                <a:srgbClr val="E46C0A"/>
              </a:solidFill>
              <a:latin typeface="Calibri" pitchFamily="34" charset="0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5219700" y="2133600"/>
            <a:ext cx="3503613" cy="4032250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627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435600" y="2924175"/>
            <a:ext cx="30003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Выберите предмет, определите тему урока, сформулируйте цель и задачи урока.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gray">
          <a:xfrm>
            <a:off x="6372225" y="1125538"/>
            <a:ext cx="11525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000" b="1">
                <a:solidFill>
                  <a:srgbClr val="E46C0A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2 задание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2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F:\шаблоны презентаций\фоны\0001-002-Balobanova-Nasima-Nail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55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851275" y="1700213"/>
            <a:ext cx="1512888" cy="2649537"/>
            <a:chOff x="642" y="1572"/>
            <a:chExt cx="1359" cy="2158"/>
          </a:xfrm>
        </p:grpSpPr>
        <p:sp>
          <p:nvSpPr>
            <p:cNvPr id="26" name="Freeform 12"/>
            <p:cNvSpPr>
              <a:spLocks/>
            </p:cNvSpPr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/>
            </a:extLst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594" name="Freeform 13"/>
            <p:cNvSpPr>
              <a:spLocks/>
            </p:cNvSpPr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202 h 341"/>
                <a:gd name="T2" fmla="*/ 309 w 1348"/>
                <a:gd name="T3" fmla="*/ 376 h 341"/>
                <a:gd name="T4" fmla="*/ 670 w 1348"/>
                <a:gd name="T5" fmla="*/ 249 h 341"/>
                <a:gd name="T6" fmla="*/ 1042 w 1348"/>
                <a:gd name="T7" fmla="*/ 10 h 341"/>
                <a:gd name="T8" fmla="*/ 1348 w 1348"/>
                <a:gd name="T9" fmla="*/ 182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8"/>
                <a:gd name="T16" fmla="*/ 0 h 341"/>
                <a:gd name="T17" fmla="*/ 1348 w 1348"/>
                <a:gd name="T18" fmla="*/ 341 h 3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Freeform 14"/>
            <p:cNvSpPr>
              <a:spLocks/>
            </p:cNvSpPr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5"/>
                <a:gd name="T16" fmla="*/ 0 h 255"/>
                <a:gd name="T17" fmla="*/ 1345 w 1345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46600" y="1976438"/>
            <a:ext cx="3063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</a:t>
            </a:r>
          </a:p>
          <a:p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Ц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Е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Н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А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Н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</a:t>
            </a:r>
            <a:br>
              <a:rPr lang="ru-RU" sz="1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24584" name="Прямоугольник 34"/>
          <p:cNvSpPr>
            <a:spLocks noChangeArrowheads="1"/>
          </p:cNvSpPr>
          <p:nvPr/>
        </p:nvSpPr>
        <p:spPr bwMode="auto">
          <a:xfrm>
            <a:off x="3543300" y="2728913"/>
            <a:ext cx="47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WordArt 6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7604125" cy="1055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24597" name="Picture 21" descr="IMG_1722 —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2376487" cy="2152650"/>
          </a:xfrm>
          <a:prstGeom prst="rect">
            <a:avLst/>
          </a:prstGeom>
          <a:noFill/>
        </p:spPr>
      </p:pic>
      <p:pic>
        <p:nvPicPr>
          <p:cNvPr id="24598" name="Picture 22" descr="Думаем вмес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376488" cy="2565400"/>
          </a:xfrm>
          <a:prstGeom prst="rect">
            <a:avLst/>
          </a:prstGeom>
          <a:noFill/>
        </p:spPr>
      </p:pic>
      <p:pic>
        <p:nvPicPr>
          <p:cNvPr id="24599" name="Picture 23" descr="IMG_18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437063"/>
            <a:ext cx="2719388" cy="2039937"/>
          </a:xfrm>
          <a:prstGeom prst="rect">
            <a:avLst/>
          </a:prstGeom>
          <a:noFill/>
        </p:spPr>
      </p:pic>
      <p:pic>
        <p:nvPicPr>
          <p:cNvPr id="24600" name="Picture 24" descr="IMG_1855 — коп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916113"/>
            <a:ext cx="2822575" cy="2135187"/>
          </a:xfrm>
          <a:prstGeom prst="rect">
            <a:avLst/>
          </a:prstGeom>
          <a:noFill/>
        </p:spPr>
      </p:pic>
      <p:pic>
        <p:nvPicPr>
          <p:cNvPr id="24601" name="Picture 25" descr="оцен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4221163"/>
            <a:ext cx="19431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165</Words>
  <Application>Microsoft Office PowerPoint</Application>
  <PresentationFormat>Экран (4:3)</PresentationFormat>
  <Paragraphs>63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Times New Roman</vt:lpstr>
      <vt:lpstr>MS Mincho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Ирина</cp:lastModifiedBy>
  <cp:revision>31</cp:revision>
  <dcterms:created xsi:type="dcterms:W3CDTF">2014-01-07T18:00:09Z</dcterms:created>
  <dcterms:modified xsi:type="dcterms:W3CDTF">2016-05-15T14:42:10Z</dcterms:modified>
</cp:coreProperties>
</file>