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3"/>
  </p:notesMasterIdLst>
  <p:sldIdLst>
    <p:sldId id="256" r:id="rId2"/>
    <p:sldId id="518" r:id="rId3"/>
    <p:sldId id="558" r:id="rId4"/>
    <p:sldId id="519" r:id="rId5"/>
    <p:sldId id="491" r:id="rId6"/>
    <p:sldId id="520" r:id="rId7"/>
    <p:sldId id="426" r:id="rId8"/>
    <p:sldId id="524" r:id="rId9"/>
    <p:sldId id="505" r:id="rId10"/>
    <p:sldId id="527" r:id="rId11"/>
    <p:sldId id="523" r:id="rId12"/>
    <p:sldId id="429" r:id="rId13"/>
    <p:sldId id="559" r:id="rId14"/>
    <p:sldId id="501" r:id="rId15"/>
    <p:sldId id="550" r:id="rId16"/>
    <p:sldId id="525" r:id="rId17"/>
    <p:sldId id="526" r:id="rId18"/>
    <p:sldId id="537" r:id="rId19"/>
    <p:sldId id="540" r:id="rId20"/>
    <p:sldId id="541" r:id="rId21"/>
    <p:sldId id="542" r:id="rId22"/>
    <p:sldId id="554" r:id="rId23"/>
    <p:sldId id="555" r:id="rId24"/>
    <p:sldId id="547" r:id="rId25"/>
    <p:sldId id="502" r:id="rId26"/>
    <p:sldId id="535" r:id="rId27"/>
    <p:sldId id="531" r:id="rId28"/>
    <p:sldId id="560" r:id="rId29"/>
    <p:sldId id="543" r:id="rId30"/>
    <p:sldId id="529" r:id="rId31"/>
    <p:sldId id="530" r:id="rId32"/>
  </p:sldIdLst>
  <p:sldSz cx="9144000" cy="6858000" type="screen4x3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181" autoAdjust="0"/>
    <p:restoredTop sz="94660"/>
  </p:normalViewPr>
  <p:slideViewPr>
    <p:cSldViewPr>
      <p:cViewPr varScale="1">
        <p:scale>
          <a:sx n="116" d="100"/>
          <a:sy n="116" d="100"/>
        </p:scale>
        <p:origin x="1662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58E8A50-07EF-4963-8324-941D9D247125}" type="doc">
      <dgm:prSet loTypeId="urn:microsoft.com/office/officeart/2005/8/layout/radial4" loCatId="relationship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9956647-42E8-4F4B-A281-0F918DD3308E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b="1" dirty="0" err="1" smtClean="0">
              <a:latin typeface="Arial Narrow" panose="020B0606020202030204" pitchFamily="34" charset="0"/>
              <a:cs typeface="Arial" pitchFamily="34" charset="0"/>
            </a:rPr>
            <a:t>Жаңа</a:t>
          </a:r>
          <a:r>
            <a:rPr lang="ru-RU" sz="1600" b="1" dirty="0" smtClean="0">
              <a:latin typeface="Arial Narrow" panose="020B0606020202030204" pitchFamily="34" charset="0"/>
              <a:cs typeface="Arial" pitchFamily="34" charset="0"/>
            </a:rPr>
            <a:t> </a:t>
          </a:r>
          <a:r>
            <a:rPr lang="ru-RU" sz="1600" b="1" dirty="0" err="1" smtClean="0">
              <a:latin typeface="Arial Narrow" panose="020B0606020202030204" pitchFamily="34" charset="0"/>
              <a:cs typeface="Arial" pitchFamily="34" charset="0"/>
            </a:rPr>
            <a:t>тәртіпте</a:t>
          </a:r>
          <a:r>
            <a:rPr lang="ru-RU" sz="1600" b="1" dirty="0" smtClean="0">
              <a:latin typeface="Arial Narrow" panose="020B0606020202030204" pitchFamily="34" charset="0"/>
              <a:cs typeface="Arial" pitchFamily="34" charset="0"/>
            </a:rPr>
            <a:t> </a:t>
          </a:r>
          <a:r>
            <a:rPr lang="ru-RU" sz="1600" b="1" dirty="0" err="1" smtClean="0">
              <a:latin typeface="Arial Narrow" panose="020B0606020202030204" pitchFamily="34" charset="0"/>
              <a:cs typeface="Arial" pitchFamily="34" charset="0"/>
            </a:rPr>
            <a:t>мектептің</a:t>
          </a:r>
          <a:r>
            <a:rPr lang="ru-RU" sz="1600" b="1" dirty="0" smtClean="0">
              <a:latin typeface="Arial Narrow" panose="020B0606020202030204" pitchFamily="34" charset="0"/>
              <a:cs typeface="Arial" pitchFamily="34" charset="0"/>
            </a:rPr>
            <a:t> </a:t>
          </a:r>
          <a:r>
            <a:rPr lang="ru-RU" sz="1600" b="1" dirty="0" err="1" smtClean="0">
              <a:latin typeface="Arial Narrow" panose="020B0606020202030204" pitchFamily="34" charset="0"/>
              <a:cs typeface="Arial" pitchFamily="34" charset="0"/>
            </a:rPr>
            <a:t>қызмет</a:t>
          </a:r>
          <a:r>
            <a:rPr lang="ru-RU" sz="1600" b="1" dirty="0" smtClean="0">
              <a:latin typeface="Arial Narrow" panose="020B0606020202030204" pitchFamily="34" charset="0"/>
              <a:cs typeface="Arial" pitchFamily="34" charset="0"/>
            </a:rPr>
            <a:t> </a:t>
          </a:r>
          <a:r>
            <a:rPr lang="ru-RU" sz="1600" b="1" dirty="0" err="1" smtClean="0">
              <a:latin typeface="Arial Narrow" panose="020B0606020202030204" pitchFamily="34" charset="0"/>
              <a:cs typeface="Arial" pitchFamily="34" charset="0"/>
            </a:rPr>
            <a:t>көрсетуі</a:t>
          </a:r>
          <a:r>
            <a:rPr lang="ru-RU" sz="1600" b="1" dirty="0" smtClean="0">
              <a:latin typeface="Arial Narrow" panose="020B0606020202030204" pitchFamily="34" charset="0"/>
              <a:cs typeface="Arial" pitchFamily="34" charset="0"/>
            </a:rPr>
            <a:t> </a:t>
          </a:r>
          <a:endParaRPr lang="ru-RU" sz="1600" b="1" dirty="0">
            <a:latin typeface="Arial Narrow" panose="020B0606020202030204" pitchFamily="34" charset="0"/>
            <a:cs typeface="Arial" pitchFamily="34" charset="0"/>
          </a:endParaRPr>
        </a:p>
      </dgm:t>
    </dgm:pt>
    <dgm:pt modelId="{A0D21DEE-C730-46CE-B07F-719E84AD23DA}" type="parTrans" cxnId="{26B7273E-F539-4271-B2A3-8673995D4D21}">
      <dgm:prSet/>
      <dgm:spPr/>
      <dgm:t>
        <a:bodyPr/>
        <a:lstStyle/>
        <a:p>
          <a:endParaRPr lang="ru-RU" sz="1400">
            <a:latin typeface="Arial Narrow" panose="020B0606020202030204" pitchFamily="34" charset="0"/>
            <a:cs typeface="Arial" pitchFamily="34" charset="0"/>
          </a:endParaRPr>
        </a:p>
      </dgm:t>
    </dgm:pt>
    <dgm:pt modelId="{B7DA822C-15D7-4566-9EAF-772F39761704}" type="sibTrans" cxnId="{26B7273E-F539-4271-B2A3-8673995D4D21}">
      <dgm:prSet/>
      <dgm:spPr/>
      <dgm:t>
        <a:bodyPr/>
        <a:lstStyle/>
        <a:p>
          <a:endParaRPr lang="ru-RU" sz="1400">
            <a:latin typeface="Arial Narrow" panose="020B0606020202030204" pitchFamily="34" charset="0"/>
            <a:cs typeface="Arial" pitchFamily="34" charset="0"/>
          </a:endParaRPr>
        </a:p>
      </dgm:t>
    </dgm:pt>
    <dgm:pt modelId="{BD2C0B8B-01DB-4AA6-A8B4-587DBA6741BB}">
      <dgm:prSet phldrT="[Текст]" custT="1"/>
      <dgm:spPr>
        <a:solidFill>
          <a:schemeClr val="bg1"/>
        </a:solidFill>
        <a:ln>
          <a:solidFill>
            <a:schemeClr val="tx2">
              <a:lumMod val="40000"/>
              <a:lumOff val="60000"/>
            </a:schemeClr>
          </a:solidFill>
        </a:ln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300" b="1" dirty="0" err="1" smtClean="0">
              <a:latin typeface="Arial Narrow" panose="020B0606020202030204" pitchFamily="34" charset="0"/>
              <a:cs typeface="Times New Roman" panose="02020603050405020304" pitchFamily="18" charset="0"/>
            </a:rPr>
            <a:t>Күтілетін</a:t>
          </a:r>
          <a:r>
            <a:rPr lang="ru-RU" sz="1300" b="1" dirty="0" smtClean="0">
              <a:latin typeface="Arial Narrow" panose="020B0606020202030204" pitchFamily="34" charset="0"/>
              <a:cs typeface="Times New Roman" panose="02020603050405020304" pitchFamily="18" charset="0"/>
            </a:rPr>
            <a:t> </a:t>
          </a:r>
          <a:r>
            <a:rPr lang="ru-RU" sz="1300" b="1" dirty="0" err="1" smtClean="0">
              <a:latin typeface="Arial Narrow" panose="020B0606020202030204" pitchFamily="34" charset="0"/>
              <a:cs typeface="Times New Roman" panose="02020603050405020304" pitchFamily="18" charset="0"/>
            </a:rPr>
            <a:t>нәтижелер</a:t>
          </a:r>
          <a:r>
            <a:rPr lang="ru-RU" sz="1300" b="1" dirty="0" smtClean="0">
              <a:latin typeface="Arial Narrow" panose="020B0606020202030204" pitchFamily="34" charset="0"/>
              <a:cs typeface="Times New Roman" panose="02020603050405020304" pitchFamily="18" charset="0"/>
            </a:rPr>
            <a:t> </a:t>
          </a:r>
          <a:r>
            <a:rPr lang="ru-RU" sz="1300" b="1" dirty="0" err="1" smtClean="0">
              <a:latin typeface="Arial Narrow" panose="020B0606020202030204" pitchFamily="34" charset="0"/>
              <a:cs typeface="Times New Roman" panose="02020603050405020304" pitchFamily="18" charset="0"/>
            </a:rPr>
            <a:t>түрінде</a:t>
          </a:r>
          <a:r>
            <a:rPr lang="ru-RU" sz="1300" b="1" dirty="0" smtClean="0">
              <a:latin typeface="Arial Narrow" panose="020B0606020202030204" pitchFamily="34" charset="0"/>
              <a:cs typeface="Times New Roman" panose="02020603050405020304" pitchFamily="18" charset="0"/>
            </a:rPr>
            <a:t> </a:t>
          </a:r>
          <a:r>
            <a:rPr lang="ru-RU" sz="1300" b="1" dirty="0" err="1" smtClean="0">
              <a:latin typeface="Arial Narrow" panose="020B0606020202030204" pitchFamily="34" charset="0"/>
              <a:cs typeface="Times New Roman" panose="02020603050405020304" pitchFamily="18" charset="0"/>
            </a:rPr>
            <a:t>оқыту</a:t>
          </a:r>
          <a:r>
            <a:rPr lang="ru-RU" sz="1300" b="1" dirty="0" smtClean="0">
              <a:latin typeface="Arial Narrow" panose="020B0606020202030204" pitchFamily="34" charset="0"/>
              <a:cs typeface="Times New Roman" panose="02020603050405020304" pitchFamily="18" charset="0"/>
            </a:rPr>
            <a:t> </a:t>
          </a:r>
          <a:r>
            <a:rPr lang="ru-RU" sz="1300" b="1" dirty="0" err="1" smtClean="0">
              <a:latin typeface="Arial Narrow" panose="020B0606020202030204" pitchFamily="34" charset="0"/>
              <a:cs typeface="Times New Roman" panose="02020603050405020304" pitchFamily="18" charset="0"/>
            </a:rPr>
            <a:t>мақсаттарының</a:t>
          </a:r>
          <a:r>
            <a:rPr lang="ru-RU" sz="1300" b="1" dirty="0" smtClean="0">
              <a:latin typeface="Arial Narrow" panose="020B0606020202030204" pitchFamily="34" charset="0"/>
              <a:cs typeface="Times New Roman" panose="02020603050405020304" pitchFamily="18" charset="0"/>
            </a:rPr>
            <a:t> </a:t>
          </a:r>
          <a:r>
            <a:rPr lang="ru-RU" sz="1300" b="1" dirty="0" err="1" smtClean="0">
              <a:latin typeface="Arial Narrow" panose="020B0606020202030204" pitchFamily="34" charset="0"/>
              <a:cs typeface="Times New Roman" panose="02020603050405020304" pitchFamily="18" charset="0"/>
            </a:rPr>
            <a:t>жүйесі</a:t>
          </a:r>
          <a:endParaRPr lang="ru-RU" sz="1200" b="1" dirty="0">
            <a:solidFill>
              <a:schemeClr val="tx1"/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</dgm:t>
    </dgm:pt>
    <dgm:pt modelId="{C33BE2D6-ECF6-4290-B1D8-BF9A48B74DF8}" type="parTrans" cxnId="{7DDB1B55-4F34-4ECA-8BDC-0904C67D7DD7}">
      <dgm:prSet/>
      <dgm:spPr/>
      <dgm:t>
        <a:bodyPr/>
        <a:lstStyle/>
        <a:p>
          <a:endParaRPr lang="ru-RU" sz="1400">
            <a:latin typeface="Arial Narrow" panose="020B0606020202030204" pitchFamily="34" charset="0"/>
            <a:cs typeface="Arial" pitchFamily="34" charset="0"/>
          </a:endParaRPr>
        </a:p>
      </dgm:t>
    </dgm:pt>
    <dgm:pt modelId="{9F7ED84D-123F-411D-A98B-ED2F4B1C69A4}" type="sibTrans" cxnId="{7DDB1B55-4F34-4ECA-8BDC-0904C67D7DD7}">
      <dgm:prSet/>
      <dgm:spPr/>
      <dgm:t>
        <a:bodyPr/>
        <a:lstStyle/>
        <a:p>
          <a:endParaRPr lang="ru-RU" sz="1400">
            <a:latin typeface="Arial Narrow" panose="020B0606020202030204" pitchFamily="34" charset="0"/>
            <a:cs typeface="Arial" pitchFamily="34" charset="0"/>
          </a:endParaRPr>
        </a:p>
      </dgm:t>
    </dgm:pt>
    <dgm:pt modelId="{19AA811A-2EAD-4CD6-B14D-FE64D1D951E5}">
      <dgm:prSet phldrT="[Текст]" custT="1"/>
      <dgm:spPr>
        <a:solidFill>
          <a:schemeClr val="bg1"/>
        </a:solidFill>
        <a:ln>
          <a:solidFill>
            <a:schemeClr val="tx2">
              <a:lumMod val="40000"/>
              <a:lumOff val="60000"/>
            </a:schemeClr>
          </a:solidFill>
        </a:ln>
      </dgm:spPr>
      <dgm:t>
        <a:bodyPr/>
        <a:lstStyle/>
        <a:p>
          <a:r>
            <a:rPr lang="ru-RU" sz="1400" dirty="0" smtClean="0">
              <a:latin typeface="Arial Narrow" panose="020B0606020202030204" pitchFamily="34" charset="0"/>
              <a:cs typeface="Arial" pitchFamily="34" charset="0"/>
            </a:rPr>
            <a:t> </a:t>
          </a:r>
          <a:r>
            <a:rPr lang="ru-RU" sz="1400" dirty="0" err="1" smtClean="0">
              <a:latin typeface="Arial Narrow" panose="020B0606020202030204" pitchFamily="34" charset="0"/>
              <a:cs typeface="Arial" pitchFamily="34" charset="0"/>
            </a:rPr>
            <a:t>Бағалаудың</a:t>
          </a:r>
          <a:r>
            <a:rPr lang="ru-RU" sz="1400" dirty="0" smtClean="0">
              <a:latin typeface="Arial Narrow" panose="020B0606020202030204" pitchFamily="34" charset="0"/>
              <a:cs typeface="Arial" pitchFamily="34" charset="0"/>
            </a:rPr>
            <a:t> </a:t>
          </a:r>
          <a:r>
            <a:rPr lang="ru-RU" sz="1400" dirty="0" err="1" smtClean="0">
              <a:latin typeface="Arial Narrow" panose="020B0606020202030204" pitchFamily="34" charset="0"/>
              <a:cs typeface="Arial" pitchFamily="34" charset="0"/>
            </a:rPr>
            <a:t>объективті</a:t>
          </a:r>
          <a:r>
            <a:rPr lang="ru-RU" sz="1400" dirty="0" smtClean="0">
              <a:latin typeface="Arial Narrow" panose="020B0606020202030204" pitchFamily="34" charset="0"/>
              <a:cs typeface="Arial" pitchFamily="34" charset="0"/>
            </a:rPr>
            <a:t> </a:t>
          </a:r>
          <a:r>
            <a:rPr lang="ru-RU" sz="1400" dirty="0" err="1" smtClean="0">
              <a:latin typeface="Arial Narrow" panose="020B0606020202030204" pitchFamily="34" charset="0"/>
              <a:cs typeface="Arial" pitchFamily="34" charset="0"/>
            </a:rPr>
            <a:t>жүйесі</a:t>
          </a:r>
          <a:r>
            <a:rPr lang="ru-RU" sz="1400" dirty="0" smtClean="0">
              <a:latin typeface="Arial Narrow" panose="020B0606020202030204" pitchFamily="34" charset="0"/>
              <a:cs typeface="Arial" pitchFamily="34" charset="0"/>
            </a:rPr>
            <a:t> </a:t>
          </a:r>
          <a:endParaRPr lang="ru-RU" sz="1400" b="0" dirty="0">
            <a:solidFill>
              <a:schemeClr val="tx1"/>
            </a:solidFill>
            <a:latin typeface="Arial Narrow" panose="020B0606020202030204" pitchFamily="34" charset="0"/>
            <a:cs typeface="Arial" pitchFamily="34" charset="0"/>
          </a:endParaRPr>
        </a:p>
      </dgm:t>
    </dgm:pt>
    <dgm:pt modelId="{44EE50F2-7400-4A9C-A247-EFB43F5DB6D9}" type="parTrans" cxnId="{45B5A67C-EDDF-4AAD-8B6A-160FAF5C010A}">
      <dgm:prSet/>
      <dgm:spPr/>
      <dgm:t>
        <a:bodyPr/>
        <a:lstStyle/>
        <a:p>
          <a:endParaRPr lang="ru-RU" sz="1400">
            <a:latin typeface="Arial Narrow" panose="020B0606020202030204" pitchFamily="34" charset="0"/>
            <a:cs typeface="Arial" pitchFamily="34" charset="0"/>
          </a:endParaRPr>
        </a:p>
      </dgm:t>
    </dgm:pt>
    <dgm:pt modelId="{615D9A7E-574D-41CF-8D6D-F9DF98A645A1}" type="sibTrans" cxnId="{45B5A67C-EDDF-4AAD-8B6A-160FAF5C010A}">
      <dgm:prSet/>
      <dgm:spPr/>
      <dgm:t>
        <a:bodyPr/>
        <a:lstStyle/>
        <a:p>
          <a:endParaRPr lang="ru-RU" sz="1400">
            <a:latin typeface="Arial Narrow" panose="020B0606020202030204" pitchFamily="34" charset="0"/>
            <a:cs typeface="Arial" pitchFamily="34" charset="0"/>
          </a:endParaRPr>
        </a:p>
      </dgm:t>
    </dgm:pt>
    <dgm:pt modelId="{6C716418-D468-4271-AF46-8CDE43E21E32}">
      <dgm:prSet custT="1"/>
      <dgm:spPr>
        <a:solidFill>
          <a:schemeClr val="bg1"/>
        </a:solidFill>
        <a:ln>
          <a:solidFill>
            <a:schemeClr val="tx2">
              <a:lumMod val="40000"/>
              <a:lumOff val="60000"/>
            </a:schemeClr>
          </a:solidFill>
        </a:ln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300" b="1" dirty="0" smtClean="0">
              <a:latin typeface="Arial Narrow" panose="020B0606020202030204" pitchFamily="34" charset="0"/>
              <a:cs typeface="Times New Roman" panose="02020603050405020304" pitchFamily="18" charset="0"/>
            </a:rPr>
            <a:t>Орта </a:t>
          </a:r>
          <a:r>
            <a:rPr lang="ru-RU" sz="1300" b="1" dirty="0" err="1" smtClean="0">
              <a:latin typeface="Arial Narrow" panose="020B0606020202030204" pitchFamily="34" charset="0"/>
              <a:cs typeface="Times New Roman" panose="02020603050405020304" pitchFamily="18" charset="0"/>
            </a:rPr>
            <a:t>білім</a:t>
          </a:r>
          <a:r>
            <a:rPr lang="ru-RU" sz="1300" b="1" dirty="0" smtClean="0">
              <a:latin typeface="Arial Narrow" panose="020B0606020202030204" pitchFamily="34" charset="0"/>
              <a:cs typeface="Times New Roman" panose="02020603050405020304" pitchFamily="18" charset="0"/>
            </a:rPr>
            <a:t> </a:t>
          </a:r>
          <a:r>
            <a:rPr lang="ru-RU" sz="1300" b="1" dirty="0" err="1" smtClean="0">
              <a:latin typeface="Arial Narrow" panose="020B0606020202030204" pitchFamily="34" charset="0"/>
              <a:cs typeface="Times New Roman" panose="02020603050405020304" pitchFamily="18" charset="0"/>
            </a:rPr>
            <a:t>деңгейлері</a:t>
          </a:r>
          <a:r>
            <a:rPr lang="ru-RU" sz="1300" b="1" dirty="0" smtClean="0">
              <a:latin typeface="Arial Narrow" panose="020B0606020202030204" pitchFamily="34" charset="0"/>
              <a:cs typeface="Times New Roman" panose="02020603050405020304" pitchFamily="18" charset="0"/>
            </a:rPr>
            <a:t> </a:t>
          </a:r>
          <a:r>
            <a:rPr lang="ru-RU" sz="1300" b="1" dirty="0" err="1" smtClean="0">
              <a:latin typeface="Arial Narrow" panose="020B0606020202030204" pitchFamily="34" charset="0"/>
              <a:cs typeface="Times New Roman" panose="02020603050405020304" pitchFamily="18" charset="0"/>
            </a:rPr>
            <a:t>бойынша</a:t>
          </a:r>
          <a:r>
            <a:rPr lang="ru-RU" sz="1300" b="1" dirty="0" smtClean="0">
              <a:latin typeface="Arial Narrow" panose="020B0606020202030204" pitchFamily="34" charset="0"/>
              <a:cs typeface="Times New Roman" panose="02020603050405020304" pitchFamily="18" charset="0"/>
            </a:rPr>
            <a:t> </a:t>
          </a:r>
          <a:r>
            <a:rPr lang="ru-RU" sz="1300" b="1" dirty="0" err="1" smtClean="0">
              <a:latin typeface="Arial Narrow" panose="020B0606020202030204" pitchFamily="34" charset="0"/>
              <a:cs typeface="Times New Roman" panose="02020603050405020304" pitchFamily="18" charset="0"/>
            </a:rPr>
            <a:t>білім</a:t>
          </a:r>
          <a:r>
            <a:rPr lang="ru-RU" sz="1300" b="1" dirty="0" smtClean="0">
              <a:latin typeface="Arial Narrow" panose="020B0606020202030204" pitchFamily="34" charset="0"/>
              <a:cs typeface="Times New Roman" panose="02020603050405020304" pitchFamily="18" charset="0"/>
            </a:rPr>
            <a:t> беру </a:t>
          </a:r>
          <a:r>
            <a:rPr lang="ru-RU" sz="1300" b="1" dirty="0" err="1" smtClean="0">
              <a:latin typeface="Arial Narrow" panose="020B0606020202030204" pitchFamily="34" charset="0"/>
              <a:cs typeface="Times New Roman" panose="02020603050405020304" pitchFamily="18" charset="0"/>
            </a:rPr>
            <a:t>мазмұнының</a:t>
          </a:r>
          <a:r>
            <a:rPr lang="ru-RU" sz="1300" b="1" dirty="0" smtClean="0">
              <a:latin typeface="Arial Narrow" panose="020B0606020202030204" pitchFamily="34" charset="0"/>
              <a:cs typeface="Times New Roman" panose="02020603050405020304" pitchFamily="18" charset="0"/>
            </a:rPr>
            <a:t> </a:t>
          </a:r>
          <a:r>
            <a:rPr lang="ru-RU" sz="1300" b="1" dirty="0" err="1" smtClean="0">
              <a:latin typeface="Arial Narrow" panose="020B0606020202030204" pitchFamily="34" charset="0"/>
              <a:cs typeface="Times New Roman" panose="02020603050405020304" pitchFamily="18" charset="0"/>
            </a:rPr>
            <a:t>сабақтастығы</a:t>
          </a:r>
          <a:endParaRPr lang="ru-RU" sz="1300" b="1" dirty="0" smtClean="0">
            <a:latin typeface="Arial Narrow" panose="020B0606020202030204" pitchFamily="34" charset="0"/>
            <a:cs typeface="Times New Roman" panose="02020603050405020304" pitchFamily="18" charset="0"/>
          </a:endParaRPr>
        </a:p>
        <a:p>
          <a:pPr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dirty="0">
            <a:latin typeface="Arial Narrow" panose="020B0606020202030204" pitchFamily="34" charset="0"/>
            <a:cs typeface="Times New Roman" panose="02020603050405020304" pitchFamily="18" charset="0"/>
          </a:endParaRPr>
        </a:p>
      </dgm:t>
    </dgm:pt>
    <dgm:pt modelId="{6C9D2A73-EB71-4502-82E6-7B4644B23F44}" type="parTrans" cxnId="{2B9D8D5F-9990-48C2-8098-896D71CAD344}">
      <dgm:prSet/>
      <dgm:spPr/>
      <dgm:t>
        <a:bodyPr vert="vert"/>
        <a:lstStyle/>
        <a:p>
          <a:endParaRPr lang="ru-RU" sz="1400">
            <a:latin typeface="Arial Narrow" panose="020B0606020202030204" pitchFamily="34" charset="0"/>
          </a:endParaRPr>
        </a:p>
      </dgm:t>
    </dgm:pt>
    <dgm:pt modelId="{28D1DDB1-A679-403B-AA66-7F5F3F24CE67}" type="sibTrans" cxnId="{2B9D8D5F-9990-48C2-8098-896D71CAD344}">
      <dgm:prSet/>
      <dgm:spPr/>
      <dgm:t>
        <a:bodyPr/>
        <a:lstStyle/>
        <a:p>
          <a:endParaRPr lang="ru-RU" sz="1400">
            <a:latin typeface="Arial Narrow" panose="020B0606020202030204" pitchFamily="34" charset="0"/>
          </a:endParaRPr>
        </a:p>
      </dgm:t>
    </dgm:pt>
    <dgm:pt modelId="{7F4C354F-915D-4AA5-862F-BE06F1C9D5D0}">
      <dgm:prSet phldrT="[Текст]" custT="1"/>
      <dgm:spPr>
        <a:solidFill>
          <a:schemeClr val="bg1"/>
        </a:solidFill>
        <a:ln>
          <a:solidFill>
            <a:schemeClr val="tx2">
              <a:lumMod val="40000"/>
              <a:lumOff val="60000"/>
            </a:schemeClr>
          </a:solidFill>
        </a:ln>
      </dgm:spPr>
      <dgm:t>
        <a:bodyPr/>
        <a:lstStyle/>
        <a:p>
          <a:r>
            <a:rPr lang="ru-RU" sz="1300" b="1" dirty="0" err="1" smtClean="0">
              <a:latin typeface="Arial Narrow" panose="020B0606020202030204" pitchFamily="34" charset="0"/>
              <a:cs typeface="Times New Roman" panose="02020603050405020304" pitchFamily="18" charset="0"/>
            </a:rPr>
            <a:t>Оқытудың</a:t>
          </a:r>
          <a:r>
            <a:rPr lang="ru-RU" sz="1300" b="1" dirty="0" smtClean="0">
              <a:latin typeface="Arial Narrow" panose="020B0606020202030204" pitchFamily="34" charset="0"/>
              <a:cs typeface="Times New Roman" panose="02020603050405020304" pitchFamily="18" charset="0"/>
            </a:rPr>
            <a:t> </a:t>
          </a:r>
          <a:r>
            <a:rPr lang="ru-RU" sz="1300" b="1" dirty="0" err="1" smtClean="0">
              <a:latin typeface="Arial Narrow" panose="020B0606020202030204" pitchFamily="34" charset="0"/>
              <a:cs typeface="Times New Roman" panose="02020603050405020304" pitchFamily="18" charset="0"/>
            </a:rPr>
            <a:t>тәсілдері</a:t>
          </a:r>
          <a:r>
            <a:rPr lang="ru-RU" sz="1300" b="1" dirty="0" smtClean="0">
              <a:latin typeface="Arial Narrow" panose="020B0606020202030204" pitchFamily="34" charset="0"/>
              <a:cs typeface="Times New Roman" panose="02020603050405020304" pitchFamily="18" charset="0"/>
            </a:rPr>
            <a:t> мен </a:t>
          </a:r>
          <a:r>
            <a:rPr lang="ru-RU" sz="1300" b="1" dirty="0" err="1" smtClean="0">
              <a:latin typeface="Arial Narrow" panose="020B0606020202030204" pitchFamily="34" charset="0"/>
              <a:cs typeface="Times New Roman" panose="02020603050405020304" pitchFamily="18" charset="0"/>
            </a:rPr>
            <a:t>тәсілдемелері</a:t>
          </a:r>
          <a:r>
            <a:rPr lang="ru-RU" sz="1300" b="1" dirty="0" smtClean="0">
              <a:latin typeface="Arial Narrow" panose="020B0606020202030204" pitchFamily="34" charset="0"/>
              <a:cs typeface="Times New Roman" panose="02020603050405020304" pitchFamily="18" charset="0"/>
            </a:rPr>
            <a:t> </a:t>
          </a:r>
        </a:p>
        <a:p>
          <a:endParaRPr lang="ru-RU" sz="1400" b="1" dirty="0">
            <a:solidFill>
              <a:schemeClr val="tx1"/>
            </a:solidFill>
            <a:latin typeface="Arial Narrow" panose="020B0606020202030204" pitchFamily="34" charset="0"/>
            <a:cs typeface="Arial" pitchFamily="34" charset="0"/>
          </a:endParaRPr>
        </a:p>
      </dgm:t>
    </dgm:pt>
    <dgm:pt modelId="{E3D34ADF-1356-440E-8D64-98CCD3C93586}" type="parTrans" cxnId="{CA9649B2-A1F7-43FD-8C31-C6042CAEE9BD}">
      <dgm:prSet/>
      <dgm:spPr/>
      <dgm:t>
        <a:bodyPr/>
        <a:lstStyle/>
        <a:p>
          <a:endParaRPr lang="ru-RU">
            <a:latin typeface="Arial Narrow" panose="020B0606020202030204" pitchFamily="34" charset="0"/>
          </a:endParaRPr>
        </a:p>
      </dgm:t>
    </dgm:pt>
    <dgm:pt modelId="{73412A51-7571-4161-83A4-CAB80623E09D}" type="sibTrans" cxnId="{CA9649B2-A1F7-43FD-8C31-C6042CAEE9BD}">
      <dgm:prSet/>
      <dgm:spPr/>
      <dgm:t>
        <a:bodyPr/>
        <a:lstStyle/>
        <a:p>
          <a:endParaRPr lang="ru-RU">
            <a:latin typeface="Arial Narrow" panose="020B0606020202030204" pitchFamily="34" charset="0"/>
          </a:endParaRPr>
        </a:p>
      </dgm:t>
    </dgm:pt>
    <dgm:pt modelId="{E3E363F5-C89C-4793-BBB9-E4E3628B03D6}">
      <dgm:prSet phldrT="[Текст]" custT="1"/>
      <dgm:spPr>
        <a:solidFill>
          <a:schemeClr val="bg1"/>
        </a:solidFill>
        <a:ln>
          <a:solidFill>
            <a:schemeClr val="tx2">
              <a:lumMod val="40000"/>
              <a:lumOff val="60000"/>
            </a:schemeClr>
          </a:solidFill>
        </a:ln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400" b="1" dirty="0" smtClean="0">
            <a:solidFill>
              <a:schemeClr val="tx1"/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300" b="1" dirty="0" err="1" smtClean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Мектепті</a:t>
          </a:r>
          <a:r>
            <a:rPr lang="ru-RU" sz="1300" b="1" dirty="0" smtClean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 </a:t>
          </a:r>
          <a:r>
            <a:rPr lang="ru-RU" sz="1300" b="1" dirty="0" err="1" smtClean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бітірген</a:t>
          </a:r>
          <a:r>
            <a:rPr lang="ru-RU" sz="1300" b="1" dirty="0" smtClean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 </a:t>
          </a:r>
          <a:r>
            <a:rPr lang="ru-RU" sz="1300" b="1" dirty="0" err="1" smtClean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кезде</a:t>
          </a:r>
          <a:r>
            <a:rPr lang="ru-RU" sz="1300" b="1" dirty="0" smtClean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 </a:t>
          </a:r>
          <a:r>
            <a:rPr lang="ru-RU" sz="1300" b="1" dirty="0" err="1" smtClean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алынған</a:t>
          </a:r>
          <a:r>
            <a:rPr lang="ru-RU" sz="1300" b="1" dirty="0" smtClean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 </a:t>
          </a:r>
          <a:r>
            <a:rPr lang="ru-RU" sz="1300" b="1" dirty="0" err="1" smtClean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құндылықтар</a:t>
          </a:r>
          <a:r>
            <a:rPr lang="ru-RU" sz="1300" b="1" dirty="0" smtClean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 мен </a:t>
          </a:r>
          <a:r>
            <a:rPr lang="ru-RU" sz="1300" b="1" dirty="0" err="1" smtClean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нәтижелер</a:t>
          </a:r>
          <a:endParaRPr lang="ru-RU" sz="1300" b="1" dirty="0" smtClean="0">
            <a:solidFill>
              <a:schemeClr val="tx1"/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  <a:p>
          <a:pPr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dirty="0">
            <a:solidFill>
              <a:schemeClr val="tx1"/>
            </a:solidFill>
            <a:latin typeface="Arial Narrow" panose="020B0606020202030204" pitchFamily="34" charset="0"/>
            <a:cs typeface="Arial" pitchFamily="34" charset="0"/>
          </a:endParaRPr>
        </a:p>
      </dgm:t>
    </dgm:pt>
    <dgm:pt modelId="{E8D91E34-4E79-4017-A7DC-F42DA76CE8F8}" type="parTrans" cxnId="{22AF7E5C-E014-4B3E-A8C7-01649C8D5080}">
      <dgm:prSet/>
      <dgm:spPr/>
      <dgm:t>
        <a:bodyPr/>
        <a:lstStyle/>
        <a:p>
          <a:endParaRPr lang="ru-RU">
            <a:latin typeface="Arial Narrow" panose="020B0606020202030204" pitchFamily="34" charset="0"/>
          </a:endParaRPr>
        </a:p>
      </dgm:t>
    </dgm:pt>
    <dgm:pt modelId="{6BA875F4-2293-4710-B2FF-AFFA17D54104}" type="sibTrans" cxnId="{22AF7E5C-E014-4B3E-A8C7-01649C8D5080}">
      <dgm:prSet/>
      <dgm:spPr/>
      <dgm:t>
        <a:bodyPr/>
        <a:lstStyle/>
        <a:p>
          <a:endParaRPr lang="ru-RU">
            <a:latin typeface="Arial Narrow" panose="020B0606020202030204" pitchFamily="34" charset="0"/>
          </a:endParaRPr>
        </a:p>
      </dgm:t>
    </dgm:pt>
    <dgm:pt modelId="{DD675CA5-1DC7-44F6-9EC3-C5278E565887}">
      <dgm:prSet custT="1"/>
      <dgm:spPr>
        <a:solidFill>
          <a:schemeClr val="bg1"/>
        </a:solidFill>
        <a:ln>
          <a:solidFill>
            <a:schemeClr val="tx2">
              <a:lumMod val="40000"/>
              <a:lumOff val="60000"/>
            </a:schemeClr>
          </a:solidFill>
        </a:ln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altLang="ru-RU" sz="1300" b="1" dirty="0" err="1" smtClean="0">
              <a:latin typeface="Arial Narrow" panose="020B0606020202030204" pitchFamily="34" charset="0"/>
              <a:cs typeface="Times New Roman" panose="02020603050405020304" pitchFamily="18" charset="0"/>
            </a:rPr>
            <a:t>Мектепті</a:t>
          </a:r>
          <a:r>
            <a:rPr lang="ru-RU" altLang="ru-RU" sz="1300" b="1" dirty="0" smtClean="0">
              <a:latin typeface="Arial Narrow" panose="020B0606020202030204" pitchFamily="34" charset="0"/>
              <a:cs typeface="Times New Roman" panose="02020603050405020304" pitchFamily="18" charset="0"/>
            </a:rPr>
            <a:t> </a:t>
          </a:r>
          <a:r>
            <a:rPr lang="ru-RU" altLang="ru-RU" sz="1300" b="1" dirty="0" err="1" smtClean="0">
              <a:latin typeface="Arial Narrow" panose="020B0606020202030204" pitchFamily="34" charset="0"/>
              <a:cs typeface="Times New Roman" panose="02020603050405020304" pitchFamily="18" charset="0"/>
            </a:rPr>
            <a:t>басқарудың</a:t>
          </a:r>
          <a:r>
            <a:rPr lang="ru-RU" altLang="ru-RU" sz="1300" b="1" dirty="0" smtClean="0">
              <a:latin typeface="Arial Narrow" panose="020B0606020202030204" pitchFamily="34" charset="0"/>
              <a:cs typeface="Times New Roman" panose="02020603050405020304" pitchFamily="18" charset="0"/>
            </a:rPr>
            <a:t> </a:t>
          </a:r>
          <a:r>
            <a:rPr lang="ru-RU" altLang="ru-RU" sz="1300" b="1" dirty="0" err="1" smtClean="0">
              <a:latin typeface="Arial Narrow" panose="020B0606020202030204" pitchFamily="34" charset="0"/>
              <a:cs typeface="Times New Roman" panose="02020603050405020304" pitchFamily="18" charset="0"/>
            </a:rPr>
            <a:t>инновациялық</a:t>
          </a:r>
          <a:r>
            <a:rPr lang="ru-RU" altLang="ru-RU" sz="1300" b="1" dirty="0" smtClean="0">
              <a:latin typeface="Arial Narrow" panose="020B0606020202030204" pitchFamily="34" charset="0"/>
              <a:cs typeface="Times New Roman" panose="02020603050405020304" pitchFamily="18" charset="0"/>
            </a:rPr>
            <a:t> </a:t>
          </a:r>
          <a:r>
            <a:rPr lang="ru-RU" altLang="ru-RU" sz="1300" b="1" dirty="0" err="1" smtClean="0">
              <a:latin typeface="Arial Narrow" panose="020B0606020202030204" pitchFamily="34" charset="0"/>
              <a:cs typeface="Times New Roman" panose="02020603050405020304" pitchFamily="18" charset="0"/>
            </a:rPr>
            <a:t>және</a:t>
          </a:r>
          <a:r>
            <a:rPr lang="ru-RU" altLang="ru-RU" sz="1300" b="1" dirty="0" smtClean="0">
              <a:latin typeface="Arial Narrow" panose="020B0606020202030204" pitchFamily="34" charset="0"/>
              <a:cs typeface="Times New Roman" panose="02020603050405020304" pitchFamily="18" charset="0"/>
            </a:rPr>
            <a:t> </a:t>
          </a:r>
          <a:r>
            <a:rPr lang="ru-RU" altLang="ru-RU" sz="1300" b="1" dirty="0" err="1" smtClean="0">
              <a:latin typeface="Arial Narrow" panose="020B0606020202030204" pitchFamily="34" charset="0"/>
              <a:cs typeface="Times New Roman" panose="02020603050405020304" pitchFamily="18" charset="0"/>
            </a:rPr>
            <a:t>айқын</a:t>
          </a:r>
          <a:r>
            <a:rPr lang="ru-RU" altLang="ru-RU" sz="1300" b="1" dirty="0" smtClean="0">
              <a:latin typeface="Arial Narrow" panose="020B0606020202030204" pitchFamily="34" charset="0"/>
              <a:cs typeface="Times New Roman" panose="02020603050405020304" pitchFamily="18" charset="0"/>
            </a:rPr>
            <a:t> </a:t>
          </a:r>
          <a:r>
            <a:rPr lang="ru-RU" altLang="ru-RU" sz="1300" b="1" dirty="0" err="1" smtClean="0">
              <a:latin typeface="Arial Narrow" panose="020B0606020202030204" pitchFamily="34" charset="0"/>
              <a:cs typeface="Times New Roman" panose="02020603050405020304" pitchFamily="18" charset="0"/>
            </a:rPr>
            <a:t>жүйесі</a:t>
          </a:r>
          <a:endParaRPr lang="ru-RU" sz="1200" b="1" dirty="0">
            <a:latin typeface="Arial Narrow" panose="020B0606020202030204" pitchFamily="34" charset="0"/>
            <a:cs typeface="Times New Roman" panose="02020603050405020304" pitchFamily="18" charset="0"/>
          </a:endParaRPr>
        </a:p>
      </dgm:t>
    </dgm:pt>
    <dgm:pt modelId="{4154CE6B-6004-4EF3-9530-9E98C2BD11D6}" type="parTrans" cxnId="{C5FF222B-92CD-41A3-B2EC-D5C43D99E3D1}">
      <dgm:prSet/>
      <dgm:spPr/>
      <dgm:t>
        <a:bodyPr/>
        <a:lstStyle/>
        <a:p>
          <a:endParaRPr lang="ru-RU">
            <a:latin typeface="Arial Narrow" panose="020B0606020202030204" pitchFamily="34" charset="0"/>
          </a:endParaRPr>
        </a:p>
      </dgm:t>
    </dgm:pt>
    <dgm:pt modelId="{CB955F81-F5AE-4293-9F2C-E9A0A4B8D8F7}" type="sibTrans" cxnId="{C5FF222B-92CD-41A3-B2EC-D5C43D99E3D1}">
      <dgm:prSet/>
      <dgm:spPr/>
      <dgm:t>
        <a:bodyPr/>
        <a:lstStyle/>
        <a:p>
          <a:endParaRPr lang="ru-RU">
            <a:latin typeface="Arial Narrow" panose="020B0606020202030204" pitchFamily="34" charset="0"/>
          </a:endParaRPr>
        </a:p>
      </dgm:t>
    </dgm:pt>
    <dgm:pt modelId="{B68AC277-33CA-4B21-8ACC-5B4DB6A723CB}">
      <dgm:prSet custRadScaleRad="96351" custRadScaleInc="-17904"/>
      <dgm:spPr/>
      <dgm:t>
        <a:bodyPr/>
        <a:lstStyle/>
        <a:p>
          <a:endParaRPr lang="ru-RU" dirty="0">
            <a:latin typeface="Arial Narrow" panose="020B0606020202030204" pitchFamily="34" charset="0"/>
          </a:endParaRPr>
        </a:p>
      </dgm:t>
    </dgm:pt>
    <dgm:pt modelId="{B6B1FB87-861C-4DF4-A5FA-BC1833B03DB2}" type="parTrans" cxnId="{AA593906-5B33-47E2-89DF-2A7F5CB12FEA}">
      <dgm:prSet custScaleX="51404" custScaleY="62921" custLinFactNeighborX="13599" custLinFactNeighborY="23112"/>
      <dgm:spPr/>
      <dgm:t>
        <a:bodyPr/>
        <a:lstStyle/>
        <a:p>
          <a:endParaRPr lang="ru-RU">
            <a:latin typeface="Arial Narrow" panose="020B0606020202030204" pitchFamily="34" charset="0"/>
            <a:cs typeface="Arial" pitchFamily="34" charset="0"/>
          </a:endParaRPr>
        </a:p>
      </dgm:t>
    </dgm:pt>
    <dgm:pt modelId="{32E36D2B-4D96-4101-9915-53EAD6206127}" type="sibTrans" cxnId="{AA593906-5B33-47E2-89DF-2A7F5CB12FEA}">
      <dgm:prSet/>
      <dgm:spPr/>
      <dgm:t>
        <a:bodyPr/>
        <a:lstStyle/>
        <a:p>
          <a:endParaRPr lang="ru-RU">
            <a:latin typeface="Arial Narrow" panose="020B0606020202030204" pitchFamily="34" charset="0"/>
          </a:endParaRPr>
        </a:p>
      </dgm:t>
    </dgm:pt>
    <dgm:pt modelId="{9686C604-3BE9-45DA-BDB4-DD489574CCB8}">
      <dgm:prSet custRadScaleRad="96351" custRadScaleInc="-17904"/>
      <dgm:spPr/>
      <dgm:t>
        <a:bodyPr/>
        <a:lstStyle/>
        <a:p>
          <a:endParaRPr lang="ru-RU">
            <a:latin typeface="Arial Narrow" panose="020B0606020202030204" pitchFamily="34" charset="0"/>
          </a:endParaRPr>
        </a:p>
      </dgm:t>
    </dgm:pt>
    <dgm:pt modelId="{CBBD9658-3F34-4420-9C31-4E7E7FCEDD88}" type="parTrans" cxnId="{0E6F6997-AC49-483A-9687-876ADA10DAD1}">
      <dgm:prSet custScaleX="51404" custScaleY="62921" custLinFactNeighborX="13599" custLinFactNeighborY="23112"/>
      <dgm:spPr/>
      <dgm:t>
        <a:bodyPr/>
        <a:lstStyle/>
        <a:p>
          <a:endParaRPr lang="ru-RU">
            <a:latin typeface="Arial Narrow" panose="020B0606020202030204" pitchFamily="34" charset="0"/>
            <a:cs typeface="Arial" pitchFamily="34" charset="0"/>
          </a:endParaRPr>
        </a:p>
      </dgm:t>
    </dgm:pt>
    <dgm:pt modelId="{DB751ED0-BD67-4ED8-8406-ABC5AB2D7593}" type="sibTrans" cxnId="{0E6F6997-AC49-483A-9687-876ADA10DAD1}">
      <dgm:prSet/>
      <dgm:spPr/>
      <dgm:t>
        <a:bodyPr/>
        <a:lstStyle/>
        <a:p>
          <a:endParaRPr lang="ru-RU">
            <a:latin typeface="Arial Narrow" panose="020B0606020202030204" pitchFamily="34" charset="0"/>
          </a:endParaRPr>
        </a:p>
      </dgm:t>
    </dgm:pt>
    <dgm:pt modelId="{CD5D8EB8-322D-46F2-8FCF-B931EEDB86E0}">
      <dgm:prSet/>
      <dgm:spPr/>
      <dgm:t>
        <a:bodyPr/>
        <a:lstStyle/>
        <a:p>
          <a:endParaRPr lang="ru-RU">
            <a:latin typeface="Arial Narrow" panose="020B0606020202030204" pitchFamily="34" charset="0"/>
          </a:endParaRPr>
        </a:p>
      </dgm:t>
    </dgm:pt>
    <dgm:pt modelId="{B8B05363-5965-4874-94B6-CF3E6D50A2FB}" type="parTrans" cxnId="{BACE5D9C-0A67-4850-B6C7-146694B5638B}">
      <dgm:prSet/>
      <dgm:spPr/>
      <dgm:t>
        <a:bodyPr/>
        <a:lstStyle/>
        <a:p>
          <a:endParaRPr lang="ru-RU">
            <a:latin typeface="Arial Narrow" panose="020B0606020202030204" pitchFamily="34" charset="0"/>
          </a:endParaRPr>
        </a:p>
      </dgm:t>
    </dgm:pt>
    <dgm:pt modelId="{ADE41242-C289-452F-AF92-8F833F0895AE}" type="sibTrans" cxnId="{BACE5D9C-0A67-4850-B6C7-146694B5638B}">
      <dgm:prSet/>
      <dgm:spPr/>
      <dgm:t>
        <a:bodyPr/>
        <a:lstStyle/>
        <a:p>
          <a:endParaRPr lang="ru-RU">
            <a:latin typeface="Arial Narrow" panose="020B0606020202030204" pitchFamily="34" charset="0"/>
          </a:endParaRPr>
        </a:p>
      </dgm:t>
    </dgm:pt>
    <dgm:pt modelId="{4132D977-25F5-4CE1-A547-506CAEB8050B}">
      <dgm:prSet/>
      <dgm:spPr/>
      <dgm:t>
        <a:bodyPr/>
        <a:lstStyle/>
        <a:p>
          <a:endParaRPr lang="ru-RU">
            <a:latin typeface="Arial Narrow" panose="020B0606020202030204" pitchFamily="34" charset="0"/>
          </a:endParaRPr>
        </a:p>
      </dgm:t>
    </dgm:pt>
    <dgm:pt modelId="{99B85BCF-46A9-421B-8363-AB214BEF40C5}" type="parTrans" cxnId="{5F79D1D8-DAC1-47CE-884E-B262F5512C8D}">
      <dgm:prSet/>
      <dgm:spPr/>
      <dgm:t>
        <a:bodyPr/>
        <a:lstStyle/>
        <a:p>
          <a:endParaRPr lang="ru-RU">
            <a:latin typeface="Arial Narrow" panose="020B0606020202030204" pitchFamily="34" charset="0"/>
          </a:endParaRPr>
        </a:p>
      </dgm:t>
    </dgm:pt>
    <dgm:pt modelId="{C9E2E8E6-73A5-4230-83B5-8F44D45BE3EA}" type="sibTrans" cxnId="{5F79D1D8-DAC1-47CE-884E-B262F5512C8D}">
      <dgm:prSet/>
      <dgm:spPr/>
      <dgm:t>
        <a:bodyPr/>
        <a:lstStyle/>
        <a:p>
          <a:endParaRPr lang="ru-RU">
            <a:latin typeface="Arial Narrow" panose="020B0606020202030204" pitchFamily="34" charset="0"/>
          </a:endParaRPr>
        </a:p>
      </dgm:t>
    </dgm:pt>
    <dgm:pt modelId="{045AC582-1FD0-4FA5-8674-5D0381E7FDBD}">
      <dgm:prSet custT="1"/>
      <dgm:spPr>
        <a:solidFill>
          <a:schemeClr val="bg1"/>
        </a:solidFill>
        <a:ln>
          <a:solidFill>
            <a:schemeClr val="tx2">
              <a:lumMod val="40000"/>
              <a:lumOff val="60000"/>
            </a:schemeClr>
          </a:solidFill>
        </a:ln>
      </dgm:spPr>
      <dgm:t>
        <a:bodyPr/>
        <a:lstStyle/>
        <a:p>
          <a:r>
            <a:rPr lang="ru-RU" sz="1300" b="1" dirty="0" err="1" smtClean="0">
              <a:latin typeface="Arial Narrow" panose="020B0606020202030204" pitchFamily="34" charset="0"/>
              <a:cs typeface="Times New Roman" panose="02020603050405020304" pitchFamily="18" charset="0"/>
            </a:rPr>
            <a:t>Білім</a:t>
          </a:r>
          <a:r>
            <a:rPr lang="ru-RU" sz="1300" b="1" dirty="0" smtClean="0">
              <a:latin typeface="Arial Narrow" panose="020B0606020202030204" pitchFamily="34" charset="0"/>
              <a:cs typeface="Times New Roman" panose="02020603050405020304" pitchFamily="18" charset="0"/>
            </a:rPr>
            <a:t> беру </a:t>
          </a:r>
          <a:r>
            <a:rPr lang="ru-RU" sz="1300" b="1" dirty="0" err="1" smtClean="0">
              <a:latin typeface="Arial Narrow" panose="020B0606020202030204" pitchFamily="34" charset="0"/>
              <a:cs typeface="Times New Roman" panose="02020603050405020304" pitchFamily="18" charset="0"/>
            </a:rPr>
            <a:t>ресурстары</a:t>
          </a:r>
          <a:endParaRPr lang="ru-RU" sz="1300" b="1" dirty="0">
            <a:latin typeface="Arial Narrow" panose="020B0606020202030204" pitchFamily="34" charset="0"/>
            <a:cs typeface="Times New Roman" panose="02020603050405020304" pitchFamily="18" charset="0"/>
          </a:endParaRPr>
        </a:p>
      </dgm:t>
    </dgm:pt>
    <dgm:pt modelId="{FE92EDE7-D901-4163-ADF8-67707A6DDFF0}" type="sibTrans" cxnId="{9306B950-A8FE-42D4-B0DF-22B165FD247F}">
      <dgm:prSet/>
      <dgm:spPr/>
      <dgm:t>
        <a:bodyPr/>
        <a:lstStyle/>
        <a:p>
          <a:endParaRPr lang="ru-RU" sz="1400">
            <a:latin typeface="Arial Narrow" panose="020B0606020202030204" pitchFamily="34" charset="0"/>
          </a:endParaRPr>
        </a:p>
      </dgm:t>
    </dgm:pt>
    <dgm:pt modelId="{7C1BA856-E435-4AB0-B969-1A02461EA244}" type="parTrans" cxnId="{9306B950-A8FE-42D4-B0DF-22B165FD247F}">
      <dgm:prSet/>
      <dgm:spPr/>
      <dgm:t>
        <a:bodyPr/>
        <a:lstStyle/>
        <a:p>
          <a:endParaRPr lang="ru-RU" sz="1400">
            <a:latin typeface="Arial Narrow" panose="020B0606020202030204" pitchFamily="34" charset="0"/>
          </a:endParaRPr>
        </a:p>
      </dgm:t>
    </dgm:pt>
    <dgm:pt modelId="{BA4D9C73-5E34-489C-A73D-E5BB10F06F10}">
      <dgm:prSet phldrT="[Текст]" custT="1"/>
      <dgm:spPr>
        <a:solidFill>
          <a:schemeClr val="bg1"/>
        </a:solidFill>
        <a:ln>
          <a:solidFill>
            <a:schemeClr val="tx2">
              <a:lumMod val="40000"/>
              <a:lumOff val="60000"/>
            </a:schemeClr>
          </a:solidFill>
        </a:ln>
      </dgm:spPr>
      <dgm:t>
        <a:bodyPr/>
        <a:lstStyle/>
        <a:p>
          <a:r>
            <a:rPr lang="ru-RU" sz="1300" b="1" dirty="0" err="1" smtClean="0">
              <a:latin typeface="Arial Narrow" panose="020B0606020202030204" pitchFamily="34" charset="0"/>
              <a:cs typeface="Times New Roman" panose="02020603050405020304" pitchFamily="18" charset="0"/>
            </a:rPr>
            <a:t>Білім</a:t>
          </a:r>
          <a:r>
            <a:rPr lang="ru-RU" sz="1300" b="1" dirty="0" smtClean="0">
              <a:latin typeface="Arial Narrow" panose="020B0606020202030204" pitchFamily="34" charset="0"/>
              <a:cs typeface="Times New Roman" panose="02020603050405020304" pitchFamily="18" charset="0"/>
            </a:rPr>
            <a:t> беру </a:t>
          </a:r>
          <a:r>
            <a:rPr lang="ru-RU" sz="1300" b="1" dirty="0" err="1" smtClean="0">
              <a:latin typeface="Arial Narrow" panose="020B0606020202030204" pitchFamily="34" charset="0"/>
              <a:cs typeface="Times New Roman" panose="02020603050405020304" pitchFamily="18" charset="0"/>
            </a:rPr>
            <a:t>үдерісіндегі</a:t>
          </a:r>
          <a:r>
            <a:rPr lang="ru-RU" sz="1300" b="1" dirty="0" smtClean="0">
              <a:latin typeface="Arial Narrow" panose="020B0606020202030204" pitchFamily="34" charset="0"/>
              <a:cs typeface="Times New Roman" panose="02020603050405020304" pitchFamily="18" charset="0"/>
            </a:rPr>
            <a:t> </a:t>
          </a:r>
          <a:r>
            <a:rPr lang="ru-RU" sz="1300" b="1" dirty="0" err="1" smtClean="0">
              <a:latin typeface="Arial Narrow" panose="020B0606020202030204" pitchFamily="34" charset="0"/>
              <a:cs typeface="Times New Roman" panose="02020603050405020304" pitchFamily="18" charset="0"/>
            </a:rPr>
            <a:t>қатысушылар</a:t>
          </a:r>
          <a:r>
            <a:rPr lang="ru-RU" sz="1300" b="1" dirty="0" smtClean="0">
              <a:latin typeface="Arial Narrow" panose="020B0606020202030204" pitchFamily="34" charset="0"/>
              <a:cs typeface="Times New Roman" panose="02020603050405020304" pitchFamily="18" charset="0"/>
            </a:rPr>
            <a:t> </a:t>
          </a:r>
          <a:r>
            <a:rPr lang="ru-RU" sz="1300" b="1" dirty="0" err="1" smtClean="0">
              <a:latin typeface="Arial Narrow" panose="020B0606020202030204" pitchFamily="34" charset="0"/>
              <a:cs typeface="Times New Roman" panose="02020603050405020304" pitchFamily="18" charset="0"/>
            </a:rPr>
            <a:t>арасындағы</a:t>
          </a:r>
          <a:r>
            <a:rPr lang="ru-RU" sz="1300" b="1" dirty="0" smtClean="0">
              <a:latin typeface="Arial Narrow" panose="020B0606020202030204" pitchFamily="34" charset="0"/>
              <a:cs typeface="Times New Roman" panose="02020603050405020304" pitchFamily="18" charset="0"/>
            </a:rPr>
            <a:t> </a:t>
          </a:r>
          <a:r>
            <a:rPr lang="ru-RU" sz="1300" b="1" dirty="0" err="1" smtClean="0">
              <a:latin typeface="Arial Narrow" panose="020B0606020202030204" pitchFamily="34" charset="0"/>
              <a:cs typeface="Times New Roman" panose="02020603050405020304" pitchFamily="18" charset="0"/>
            </a:rPr>
            <a:t>өзара</a:t>
          </a:r>
          <a:r>
            <a:rPr lang="ru-RU" sz="1300" b="1" dirty="0" smtClean="0">
              <a:latin typeface="Arial Narrow" panose="020B0606020202030204" pitchFamily="34" charset="0"/>
              <a:cs typeface="Times New Roman" panose="02020603050405020304" pitchFamily="18" charset="0"/>
            </a:rPr>
            <a:t> </a:t>
          </a:r>
          <a:r>
            <a:rPr lang="ru-RU" sz="1300" b="1" dirty="0" err="1" smtClean="0">
              <a:latin typeface="Arial Narrow" panose="020B0606020202030204" pitchFamily="34" charset="0"/>
              <a:cs typeface="Times New Roman" panose="02020603050405020304" pitchFamily="18" charset="0"/>
            </a:rPr>
            <a:t>қатынастар</a:t>
          </a:r>
          <a:endParaRPr lang="ru-RU" sz="1300" b="1" dirty="0">
            <a:latin typeface="Arial Narrow" panose="020B0606020202030204" pitchFamily="34" charset="0"/>
            <a:cs typeface="Times New Roman" panose="02020603050405020304" pitchFamily="18" charset="0"/>
          </a:endParaRPr>
        </a:p>
      </dgm:t>
    </dgm:pt>
    <dgm:pt modelId="{7C1EFDA9-DB37-47BE-8605-AA5084E0BA3A}" type="sibTrans" cxnId="{E8F7BFAC-DE3A-4703-929F-3A4F17C4B237}">
      <dgm:prSet/>
      <dgm:spPr/>
      <dgm:t>
        <a:bodyPr/>
        <a:lstStyle/>
        <a:p>
          <a:endParaRPr lang="ru-RU" sz="1400">
            <a:latin typeface="Arial Narrow" panose="020B0606020202030204" pitchFamily="34" charset="0"/>
            <a:cs typeface="Arial" pitchFamily="34" charset="0"/>
          </a:endParaRPr>
        </a:p>
      </dgm:t>
    </dgm:pt>
    <dgm:pt modelId="{7084B761-7BE7-455A-A585-744A9FD7D804}" type="parTrans" cxnId="{E8F7BFAC-DE3A-4703-929F-3A4F17C4B237}">
      <dgm:prSet/>
      <dgm:spPr/>
      <dgm:t>
        <a:bodyPr/>
        <a:lstStyle/>
        <a:p>
          <a:endParaRPr lang="ru-RU" sz="1400">
            <a:latin typeface="Arial Narrow" panose="020B0606020202030204" pitchFamily="34" charset="0"/>
            <a:cs typeface="Arial" pitchFamily="34" charset="0"/>
          </a:endParaRPr>
        </a:p>
      </dgm:t>
    </dgm:pt>
    <dgm:pt modelId="{2978EA32-4C3F-4CF1-9286-9F77B70FA37D}" type="pres">
      <dgm:prSet presAssocID="{E58E8A50-07EF-4963-8324-941D9D247125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8C28EC5-3EFD-4BBB-B140-950944EF3E64}" type="pres">
      <dgm:prSet presAssocID="{D9956647-42E8-4F4B-A281-0F918DD3308E}" presName="centerShape" presStyleLbl="node0" presStyleIdx="0" presStyleCnt="1" custScaleX="136201" custScaleY="102456" custLinFactNeighborX="-3874" custLinFactNeighborY="-5894"/>
      <dgm:spPr/>
      <dgm:t>
        <a:bodyPr/>
        <a:lstStyle/>
        <a:p>
          <a:endParaRPr lang="ru-RU"/>
        </a:p>
      </dgm:t>
    </dgm:pt>
    <dgm:pt modelId="{330AAC62-97B8-4AF5-B669-C564017A8410}" type="pres">
      <dgm:prSet presAssocID="{7084B761-7BE7-455A-A585-744A9FD7D804}" presName="parTrans" presStyleLbl="bgSibTrans2D1" presStyleIdx="0" presStyleCnt="8" custScaleX="51404" custScaleY="84712" custLinFactNeighborX="26244" custLinFactNeighborY="31439"/>
      <dgm:spPr/>
      <dgm:t>
        <a:bodyPr/>
        <a:lstStyle/>
        <a:p>
          <a:endParaRPr lang="ru-RU"/>
        </a:p>
      </dgm:t>
    </dgm:pt>
    <dgm:pt modelId="{28B4D306-62D5-4C77-8561-FDC9C21C4C15}" type="pres">
      <dgm:prSet presAssocID="{BA4D9C73-5E34-489C-A73D-E5BB10F06F10}" presName="node" presStyleLbl="node1" presStyleIdx="0" presStyleCnt="8" custScaleX="131373" custRadScaleRad="96351" custRadScaleInc="-179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780212-F845-4D83-8EE2-C6EB8353040C}" type="pres">
      <dgm:prSet presAssocID="{6C9D2A73-EB71-4502-82E6-7B4644B23F44}" presName="parTrans" presStyleLbl="bgSibTrans2D1" presStyleIdx="1" presStyleCnt="8" custScaleX="51870" custScaleY="83582" custLinFactNeighborX="17848" custLinFactNeighborY="20857"/>
      <dgm:spPr/>
      <dgm:t>
        <a:bodyPr/>
        <a:lstStyle/>
        <a:p>
          <a:endParaRPr lang="ru-RU"/>
        </a:p>
      </dgm:t>
    </dgm:pt>
    <dgm:pt modelId="{77B0FC0B-19E5-48B6-B63E-EBEEB329AC4F}" type="pres">
      <dgm:prSet presAssocID="{6C716418-D468-4271-AF46-8CDE43E21E32}" presName="node" presStyleLbl="node1" presStyleIdx="1" presStyleCnt="8" custScaleX="121641" custRadScaleRad="96588" custRadScaleInc="-115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F2AE6F-24FE-4AF4-9A87-09CEE9DE9F53}" type="pres">
      <dgm:prSet presAssocID="{C33BE2D6-ECF6-4290-B1D8-BF9A48B74DF8}" presName="parTrans" presStyleLbl="bgSibTrans2D1" presStyleIdx="2" presStyleCnt="8" custScaleX="49882" custScaleY="74146" custLinFactNeighborX="12284" custLinFactNeighborY="50084"/>
      <dgm:spPr/>
      <dgm:t>
        <a:bodyPr/>
        <a:lstStyle/>
        <a:p>
          <a:endParaRPr lang="ru-RU"/>
        </a:p>
      </dgm:t>
    </dgm:pt>
    <dgm:pt modelId="{4A407D1C-ABF8-436A-BA9B-4CB3323C86E9}" type="pres">
      <dgm:prSet presAssocID="{BD2C0B8B-01DB-4AA6-A8B4-587DBA6741BB}" presName="node" presStyleLbl="node1" presStyleIdx="2" presStyleCnt="8" custRadScaleRad="103657" custRadScaleInc="-51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4B1F34-14E1-4F9B-9209-2C49FF29D520}" type="pres">
      <dgm:prSet presAssocID="{E8D91E34-4E79-4017-A7DC-F42DA76CE8F8}" presName="parTrans" presStyleLbl="bgSibTrans2D1" presStyleIdx="3" presStyleCnt="8" custScaleX="57220" custScaleY="69107" custLinFactNeighborX="1575" custLinFactNeighborY="44298"/>
      <dgm:spPr/>
      <dgm:t>
        <a:bodyPr/>
        <a:lstStyle/>
        <a:p>
          <a:endParaRPr lang="ru-RU"/>
        </a:p>
      </dgm:t>
    </dgm:pt>
    <dgm:pt modelId="{D2E2B4F2-8F22-46BA-A0CE-A8F32B656094}" type="pres">
      <dgm:prSet presAssocID="{E3E363F5-C89C-4793-BBB9-E4E3628B03D6}" presName="node" presStyleLbl="node1" presStyleIdx="3" presStyleCnt="8" custScaleY="85138" custRadScaleRad="94354" custRadScaleInc="308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158E02-17AA-426C-BD0D-08040FD5E132}" type="pres">
      <dgm:prSet presAssocID="{E3D34ADF-1356-440E-8D64-98CCD3C93586}" presName="parTrans" presStyleLbl="bgSibTrans2D1" presStyleIdx="4" presStyleCnt="8" custScaleX="54896" custScaleY="77303" custLinFactNeighborX="-9141" custLinFactNeighborY="59667"/>
      <dgm:spPr/>
      <dgm:t>
        <a:bodyPr/>
        <a:lstStyle/>
        <a:p>
          <a:endParaRPr lang="ru-RU"/>
        </a:p>
      </dgm:t>
    </dgm:pt>
    <dgm:pt modelId="{E0A44D6B-E074-49A6-A3FF-D630F244DFD0}" type="pres">
      <dgm:prSet presAssocID="{7F4C354F-915D-4AA5-862F-BE06F1C9D5D0}" presName="node" presStyleLbl="node1" presStyleIdx="4" presStyleCnt="8" custRadScaleRad="99564" custRadScaleInc="572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8D882A-02D6-4F89-811A-FA3A004705D6}" type="pres">
      <dgm:prSet presAssocID="{44EE50F2-7400-4A9C-A247-EFB43F5DB6D9}" presName="parTrans" presStyleLbl="bgSibTrans2D1" presStyleIdx="5" presStyleCnt="8" custScaleX="51049" custScaleY="81731" custLinFactNeighborX="-16046" custLinFactNeighborY="19856"/>
      <dgm:spPr/>
      <dgm:t>
        <a:bodyPr/>
        <a:lstStyle/>
        <a:p>
          <a:endParaRPr lang="ru-RU"/>
        </a:p>
      </dgm:t>
    </dgm:pt>
    <dgm:pt modelId="{FB794899-A9C3-4A88-9C5E-D5B833DF0F95}" type="pres">
      <dgm:prSet presAssocID="{19AA811A-2EAD-4CD6-B14D-FE64D1D951E5}" presName="node" presStyleLbl="node1" presStyleIdx="5" presStyleCnt="8" custRadScaleRad="101815" custRadScaleInc="686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60F1C0-B538-4ECB-8594-120813D1401B}" type="pres">
      <dgm:prSet presAssocID="{7C1BA856-E435-4AB0-B969-1A02461EA244}" presName="parTrans" presStyleLbl="bgSibTrans2D1" presStyleIdx="6" presStyleCnt="8" custScaleX="58197" custScaleY="80979" custLinFactNeighborX="-21718" custLinFactNeighborY="25486"/>
      <dgm:spPr/>
      <dgm:t>
        <a:bodyPr/>
        <a:lstStyle/>
        <a:p>
          <a:endParaRPr lang="ru-RU"/>
        </a:p>
      </dgm:t>
    </dgm:pt>
    <dgm:pt modelId="{0E4E209F-A9C8-45AA-B322-0EE139F29922}" type="pres">
      <dgm:prSet presAssocID="{045AC582-1FD0-4FA5-8674-5D0381E7FDBD}" presName="node" presStyleLbl="node1" presStyleIdx="6" presStyleCnt="8" custScaleX="111986" custRadScaleRad="94511" custRadScaleInc="434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A2250F-B497-48A3-B9ED-5D6E8762AD21}" type="pres">
      <dgm:prSet presAssocID="{4154CE6B-6004-4EF3-9530-9E98C2BD11D6}" presName="parTrans" presStyleLbl="bgSibTrans2D1" presStyleIdx="7" presStyleCnt="8" custScaleX="51054" custScaleY="79013" custLinFactNeighborX="-19708" custLinFactNeighborY="29953"/>
      <dgm:spPr/>
      <dgm:t>
        <a:bodyPr/>
        <a:lstStyle/>
        <a:p>
          <a:endParaRPr lang="ru-RU"/>
        </a:p>
      </dgm:t>
    </dgm:pt>
    <dgm:pt modelId="{074515D3-5F51-4720-BAC5-719759D4FF9A}" type="pres">
      <dgm:prSet presAssocID="{DD675CA5-1DC7-44F6-9EC3-C5278E565887}" presName="node" presStyleLbl="node1" presStyleIdx="7" presStyleCnt="8" custScaleX="123979" custScaleY="103425" custRadScaleRad="98077" custRadScaleInc="292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8F7BFAC-DE3A-4703-929F-3A4F17C4B237}" srcId="{D9956647-42E8-4F4B-A281-0F918DD3308E}" destId="{BA4D9C73-5E34-489C-A73D-E5BB10F06F10}" srcOrd="0" destOrd="0" parTransId="{7084B761-7BE7-455A-A585-744A9FD7D804}" sibTransId="{7C1EFDA9-DB37-47BE-8605-AA5084E0BA3A}"/>
    <dgm:cxn modelId="{CA9649B2-A1F7-43FD-8C31-C6042CAEE9BD}" srcId="{D9956647-42E8-4F4B-A281-0F918DD3308E}" destId="{7F4C354F-915D-4AA5-862F-BE06F1C9D5D0}" srcOrd="4" destOrd="0" parTransId="{E3D34ADF-1356-440E-8D64-98CCD3C93586}" sibTransId="{73412A51-7571-4161-83A4-CAB80623E09D}"/>
    <dgm:cxn modelId="{9F91C03C-965F-401B-9718-AB4AD232D254}" type="presOf" srcId="{6C716418-D468-4271-AF46-8CDE43E21E32}" destId="{77B0FC0B-19E5-48B6-B63E-EBEEB329AC4F}" srcOrd="0" destOrd="0" presId="urn:microsoft.com/office/officeart/2005/8/layout/radial4"/>
    <dgm:cxn modelId="{FB4E3C22-EEA3-414C-A81F-935FD46AE366}" type="presOf" srcId="{E3E363F5-C89C-4793-BBB9-E4E3628B03D6}" destId="{D2E2B4F2-8F22-46BA-A0CE-A8F32B656094}" srcOrd="0" destOrd="0" presId="urn:microsoft.com/office/officeart/2005/8/layout/radial4"/>
    <dgm:cxn modelId="{BACE5D9C-0A67-4850-B6C7-146694B5638B}" srcId="{E58E8A50-07EF-4963-8324-941D9D247125}" destId="{CD5D8EB8-322D-46F2-8FCF-B931EEDB86E0}" srcOrd="3" destOrd="0" parTransId="{B8B05363-5965-4874-94B6-CF3E6D50A2FB}" sibTransId="{ADE41242-C289-452F-AF92-8F833F0895AE}"/>
    <dgm:cxn modelId="{948820E2-C30A-4FC8-A05A-96683025C6CF}" type="presOf" srcId="{C33BE2D6-ECF6-4290-B1D8-BF9A48B74DF8}" destId="{1EF2AE6F-24FE-4AF4-9A87-09CEE9DE9F53}" srcOrd="0" destOrd="0" presId="urn:microsoft.com/office/officeart/2005/8/layout/radial4"/>
    <dgm:cxn modelId="{C4DB9C1B-EF45-41A3-8C3D-3D4299CBB9AC}" type="presOf" srcId="{7F4C354F-915D-4AA5-862F-BE06F1C9D5D0}" destId="{E0A44D6B-E074-49A6-A3FF-D630F244DFD0}" srcOrd="0" destOrd="0" presId="urn:microsoft.com/office/officeart/2005/8/layout/radial4"/>
    <dgm:cxn modelId="{AA593906-5B33-47E2-89DF-2A7F5CB12FEA}" srcId="{E58E8A50-07EF-4963-8324-941D9D247125}" destId="{B68AC277-33CA-4B21-8ACC-5B4DB6A723CB}" srcOrd="1" destOrd="0" parTransId="{B6B1FB87-861C-4DF4-A5FA-BC1833B03DB2}" sibTransId="{32E36D2B-4D96-4101-9915-53EAD6206127}"/>
    <dgm:cxn modelId="{26B7273E-F539-4271-B2A3-8673995D4D21}" srcId="{E58E8A50-07EF-4963-8324-941D9D247125}" destId="{D9956647-42E8-4F4B-A281-0F918DD3308E}" srcOrd="0" destOrd="0" parTransId="{A0D21DEE-C730-46CE-B07F-719E84AD23DA}" sibTransId="{B7DA822C-15D7-4566-9EAF-772F39761704}"/>
    <dgm:cxn modelId="{45B5A67C-EDDF-4AAD-8B6A-160FAF5C010A}" srcId="{D9956647-42E8-4F4B-A281-0F918DD3308E}" destId="{19AA811A-2EAD-4CD6-B14D-FE64D1D951E5}" srcOrd="5" destOrd="0" parTransId="{44EE50F2-7400-4A9C-A247-EFB43F5DB6D9}" sibTransId="{615D9A7E-574D-41CF-8D6D-F9DF98A645A1}"/>
    <dgm:cxn modelId="{5F79D1D8-DAC1-47CE-884E-B262F5512C8D}" srcId="{E58E8A50-07EF-4963-8324-941D9D247125}" destId="{4132D977-25F5-4CE1-A547-506CAEB8050B}" srcOrd="4" destOrd="0" parTransId="{99B85BCF-46A9-421B-8363-AB214BEF40C5}" sibTransId="{C9E2E8E6-73A5-4230-83B5-8F44D45BE3EA}"/>
    <dgm:cxn modelId="{6BF842B2-A1FC-4274-96A9-D8872C33D659}" type="presOf" srcId="{E58E8A50-07EF-4963-8324-941D9D247125}" destId="{2978EA32-4C3F-4CF1-9286-9F77B70FA37D}" srcOrd="0" destOrd="0" presId="urn:microsoft.com/office/officeart/2005/8/layout/radial4"/>
    <dgm:cxn modelId="{3A64A849-3A14-405B-84B7-BF4661716A8D}" type="presOf" srcId="{045AC582-1FD0-4FA5-8674-5D0381E7FDBD}" destId="{0E4E209F-A9C8-45AA-B322-0EE139F29922}" srcOrd="0" destOrd="0" presId="urn:microsoft.com/office/officeart/2005/8/layout/radial4"/>
    <dgm:cxn modelId="{134D3E93-788B-4EE9-A5D2-20710463935B}" type="presOf" srcId="{BD2C0B8B-01DB-4AA6-A8B4-587DBA6741BB}" destId="{4A407D1C-ABF8-436A-BA9B-4CB3323C86E9}" srcOrd="0" destOrd="0" presId="urn:microsoft.com/office/officeart/2005/8/layout/radial4"/>
    <dgm:cxn modelId="{E0C5117F-C884-40BC-88DA-E2B5F4215774}" type="presOf" srcId="{E8D91E34-4E79-4017-A7DC-F42DA76CE8F8}" destId="{234B1F34-14E1-4F9B-9209-2C49FF29D520}" srcOrd="0" destOrd="0" presId="urn:microsoft.com/office/officeart/2005/8/layout/radial4"/>
    <dgm:cxn modelId="{6608FAA6-C54D-499C-A50E-4B15168B7824}" type="presOf" srcId="{19AA811A-2EAD-4CD6-B14D-FE64D1D951E5}" destId="{FB794899-A9C3-4A88-9C5E-D5B833DF0F95}" srcOrd="0" destOrd="0" presId="urn:microsoft.com/office/officeart/2005/8/layout/radial4"/>
    <dgm:cxn modelId="{968E3EA9-3B8E-4396-8DB5-770E3CEA858A}" type="presOf" srcId="{BA4D9C73-5E34-489C-A73D-E5BB10F06F10}" destId="{28B4D306-62D5-4C77-8561-FDC9C21C4C15}" srcOrd="0" destOrd="0" presId="urn:microsoft.com/office/officeart/2005/8/layout/radial4"/>
    <dgm:cxn modelId="{2B9D8D5F-9990-48C2-8098-896D71CAD344}" srcId="{D9956647-42E8-4F4B-A281-0F918DD3308E}" destId="{6C716418-D468-4271-AF46-8CDE43E21E32}" srcOrd="1" destOrd="0" parTransId="{6C9D2A73-EB71-4502-82E6-7B4644B23F44}" sibTransId="{28D1DDB1-A679-403B-AA66-7F5F3F24CE67}"/>
    <dgm:cxn modelId="{9306B950-A8FE-42D4-B0DF-22B165FD247F}" srcId="{D9956647-42E8-4F4B-A281-0F918DD3308E}" destId="{045AC582-1FD0-4FA5-8674-5D0381E7FDBD}" srcOrd="6" destOrd="0" parTransId="{7C1BA856-E435-4AB0-B969-1A02461EA244}" sibTransId="{FE92EDE7-D901-4163-ADF8-67707A6DDFF0}"/>
    <dgm:cxn modelId="{323A5697-233A-420A-A153-53636178BE02}" type="presOf" srcId="{7C1BA856-E435-4AB0-B969-1A02461EA244}" destId="{9460F1C0-B538-4ECB-8594-120813D1401B}" srcOrd="0" destOrd="0" presId="urn:microsoft.com/office/officeart/2005/8/layout/radial4"/>
    <dgm:cxn modelId="{E32868AD-F2BC-4299-8D89-042CB7CA1DA5}" type="presOf" srcId="{6C9D2A73-EB71-4502-82E6-7B4644B23F44}" destId="{DA780212-F845-4D83-8EE2-C6EB8353040C}" srcOrd="0" destOrd="0" presId="urn:microsoft.com/office/officeart/2005/8/layout/radial4"/>
    <dgm:cxn modelId="{ACE0C74C-98B6-4DFA-83EE-6B86C2C7EB84}" type="presOf" srcId="{4154CE6B-6004-4EF3-9530-9E98C2BD11D6}" destId="{6CA2250F-B497-48A3-B9ED-5D6E8762AD21}" srcOrd="0" destOrd="0" presId="urn:microsoft.com/office/officeart/2005/8/layout/radial4"/>
    <dgm:cxn modelId="{E937F264-D291-473D-A605-DD4CDADE54C3}" type="presOf" srcId="{DD675CA5-1DC7-44F6-9EC3-C5278E565887}" destId="{074515D3-5F51-4720-BAC5-719759D4FF9A}" srcOrd="0" destOrd="0" presId="urn:microsoft.com/office/officeart/2005/8/layout/radial4"/>
    <dgm:cxn modelId="{748699FD-8B38-4B47-B834-98CD6B1D54A1}" type="presOf" srcId="{D9956647-42E8-4F4B-A281-0F918DD3308E}" destId="{B8C28EC5-3EFD-4BBB-B140-950944EF3E64}" srcOrd="0" destOrd="0" presId="urn:microsoft.com/office/officeart/2005/8/layout/radial4"/>
    <dgm:cxn modelId="{22AF7E5C-E014-4B3E-A8C7-01649C8D5080}" srcId="{D9956647-42E8-4F4B-A281-0F918DD3308E}" destId="{E3E363F5-C89C-4793-BBB9-E4E3628B03D6}" srcOrd="3" destOrd="0" parTransId="{E8D91E34-4E79-4017-A7DC-F42DA76CE8F8}" sibTransId="{6BA875F4-2293-4710-B2FF-AFFA17D54104}"/>
    <dgm:cxn modelId="{0E6F6997-AC49-483A-9687-876ADA10DAD1}" srcId="{E58E8A50-07EF-4963-8324-941D9D247125}" destId="{9686C604-3BE9-45DA-BDB4-DD489574CCB8}" srcOrd="2" destOrd="0" parTransId="{CBBD9658-3F34-4420-9C31-4E7E7FCEDD88}" sibTransId="{DB751ED0-BD67-4ED8-8406-ABC5AB2D7593}"/>
    <dgm:cxn modelId="{B07A89D2-5874-4CEA-897B-669178BF6FE5}" type="presOf" srcId="{E3D34ADF-1356-440E-8D64-98CCD3C93586}" destId="{FD158E02-17AA-426C-BD0D-08040FD5E132}" srcOrd="0" destOrd="0" presId="urn:microsoft.com/office/officeart/2005/8/layout/radial4"/>
    <dgm:cxn modelId="{79A2CE64-0F21-4248-9DB1-24A973C0CF15}" type="presOf" srcId="{7084B761-7BE7-455A-A585-744A9FD7D804}" destId="{330AAC62-97B8-4AF5-B669-C564017A8410}" srcOrd="0" destOrd="0" presId="urn:microsoft.com/office/officeart/2005/8/layout/radial4"/>
    <dgm:cxn modelId="{C5FF222B-92CD-41A3-B2EC-D5C43D99E3D1}" srcId="{D9956647-42E8-4F4B-A281-0F918DD3308E}" destId="{DD675CA5-1DC7-44F6-9EC3-C5278E565887}" srcOrd="7" destOrd="0" parTransId="{4154CE6B-6004-4EF3-9530-9E98C2BD11D6}" sibTransId="{CB955F81-F5AE-4293-9F2C-E9A0A4B8D8F7}"/>
    <dgm:cxn modelId="{7DDB1B55-4F34-4ECA-8BDC-0904C67D7DD7}" srcId="{D9956647-42E8-4F4B-A281-0F918DD3308E}" destId="{BD2C0B8B-01DB-4AA6-A8B4-587DBA6741BB}" srcOrd="2" destOrd="0" parTransId="{C33BE2D6-ECF6-4290-B1D8-BF9A48B74DF8}" sibTransId="{9F7ED84D-123F-411D-A98B-ED2F4B1C69A4}"/>
    <dgm:cxn modelId="{614F4A70-A15B-4DFD-9682-FAEF750FE3AB}" type="presOf" srcId="{44EE50F2-7400-4A9C-A247-EFB43F5DB6D9}" destId="{EC8D882A-02D6-4F89-811A-FA3A004705D6}" srcOrd="0" destOrd="0" presId="urn:microsoft.com/office/officeart/2005/8/layout/radial4"/>
    <dgm:cxn modelId="{42FCFEE4-9FB9-4736-99DD-C881E76A13FE}" type="presParOf" srcId="{2978EA32-4C3F-4CF1-9286-9F77B70FA37D}" destId="{B8C28EC5-3EFD-4BBB-B140-950944EF3E64}" srcOrd="0" destOrd="0" presId="urn:microsoft.com/office/officeart/2005/8/layout/radial4"/>
    <dgm:cxn modelId="{160F964E-6B4D-4A4B-A533-8FCC3BA419D3}" type="presParOf" srcId="{2978EA32-4C3F-4CF1-9286-9F77B70FA37D}" destId="{330AAC62-97B8-4AF5-B669-C564017A8410}" srcOrd="1" destOrd="0" presId="urn:microsoft.com/office/officeart/2005/8/layout/radial4"/>
    <dgm:cxn modelId="{FC257E83-0D11-4E2F-ADB4-1F5A3C1BF9A6}" type="presParOf" srcId="{2978EA32-4C3F-4CF1-9286-9F77B70FA37D}" destId="{28B4D306-62D5-4C77-8561-FDC9C21C4C15}" srcOrd="2" destOrd="0" presId="urn:microsoft.com/office/officeart/2005/8/layout/radial4"/>
    <dgm:cxn modelId="{E89FD659-036D-46A6-A54C-5584DF80F073}" type="presParOf" srcId="{2978EA32-4C3F-4CF1-9286-9F77B70FA37D}" destId="{DA780212-F845-4D83-8EE2-C6EB8353040C}" srcOrd="3" destOrd="0" presId="urn:microsoft.com/office/officeart/2005/8/layout/radial4"/>
    <dgm:cxn modelId="{C90593A2-2ED3-4147-9350-C32DD1FF1D82}" type="presParOf" srcId="{2978EA32-4C3F-4CF1-9286-9F77B70FA37D}" destId="{77B0FC0B-19E5-48B6-B63E-EBEEB329AC4F}" srcOrd="4" destOrd="0" presId="urn:microsoft.com/office/officeart/2005/8/layout/radial4"/>
    <dgm:cxn modelId="{226DEF31-6CFA-4383-A492-76246AF4BBF6}" type="presParOf" srcId="{2978EA32-4C3F-4CF1-9286-9F77B70FA37D}" destId="{1EF2AE6F-24FE-4AF4-9A87-09CEE9DE9F53}" srcOrd="5" destOrd="0" presId="urn:microsoft.com/office/officeart/2005/8/layout/radial4"/>
    <dgm:cxn modelId="{5FDED2EB-33B1-4309-A63F-78077BB3DD1A}" type="presParOf" srcId="{2978EA32-4C3F-4CF1-9286-9F77B70FA37D}" destId="{4A407D1C-ABF8-436A-BA9B-4CB3323C86E9}" srcOrd="6" destOrd="0" presId="urn:microsoft.com/office/officeart/2005/8/layout/radial4"/>
    <dgm:cxn modelId="{DF304710-A9F5-4567-9E33-D6FFABB6F7BB}" type="presParOf" srcId="{2978EA32-4C3F-4CF1-9286-9F77B70FA37D}" destId="{234B1F34-14E1-4F9B-9209-2C49FF29D520}" srcOrd="7" destOrd="0" presId="urn:microsoft.com/office/officeart/2005/8/layout/radial4"/>
    <dgm:cxn modelId="{082570A0-EC14-4929-9AB7-1406CB60F2AA}" type="presParOf" srcId="{2978EA32-4C3F-4CF1-9286-9F77B70FA37D}" destId="{D2E2B4F2-8F22-46BA-A0CE-A8F32B656094}" srcOrd="8" destOrd="0" presId="urn:microsoft.com/office/officeart/2005/8/layout/radial4"/>
    <dgm:cxn modelId="{E81EFC5F-B1BB-4263-9323-2977A76CCF43}" type="presParOf" srcId="{2978EA32-4C3F-4CF1-9286-9F77B70FA37D}" destId="{FD158E02-17AA-426C-BD0D-08040FD5E132}" srcOrd="9" destOrd="0" presId="urn:microsoft.com/office/officeart/2005/8/layout/radial4"/>
    <dgm:cxn modelId="{4E711D55-4E1D-4DCB-B0F0-EC6E3D081D9D}" type="presParOf" srcId="{2978EA32-4C3F-4CF1-9286-9F77B70FA37D}" destId="{E0A44D6B-E074-49A6-A3FF-D630F244DFD0}" srcOrd="10" destOrd="0" presId="urn:microsoft.com/office/officeart/2005/8/layout/radial4"/>
    <dgm:cxn modelId="{5F7DEE1A-13EE-4A38-BE9C-3BFF6396A6FE}" type="presParOf" srcId="{2978EA32-4C3F-4CF1-9286-9F77B70FA37D}" destId="{EC8D882A-02D6-4F89-811A-FA3A004705D6}" srcOrd="11" destOrd="0" presId="urn:microsoft.com/office/officeart/2005/8/layout/radial4"/>
    <dgm:cxn modelId="{443A095C-FF71-4122-AF03-94FE8D867D1B}" type="presParOf" srcId="{2978EA32-4C3F-4CF1-9286-9F77B70FA37D}" destId="{FB794899-A9C3-4A88-9C5E-D5B833DF0F95}" srcOrd="12" destOrd="0" presId="urn:microsoft.com/office/officeart/2005/8/layout/radial4"/>
    <dgm:cxn modelId="{AD181300-21A6-4E36-8FB4-4E4173B4DC57}" type="presParOf" srcId="{2978EA32-4C3F-4CF1-9286-9F77B70FA37D}" destId="{9460F1C0-B538-4ECB-8594-120813D1401B}" srcOrd="13" destOrd="0" presId="urn:microsoft.com/office/officeart/2005/8/layout/radial4"/>
    <dgm:cxn modelId="{06C147EE-6964-452C-BF04-8C56FBADDE1A}" type="presParOf" srcId="{2978EA32-4C3F-4CF1-9286-9F77B70FA37D}" destId="{0E4E209F-A9C8-45AA-B322-0EE139F29922}" srcOrd="14" destOrd="0" presId="urn:microsoft.com/office/officeart/2005/8/layout/radial4"/>
    <dgm:cxn modelId="{059CA9AE-B795-4FFD-946C-8BEBE0899C96}" type="presParOf" srcId="{2978EA32-4C3F-4CF1-9286-9F77B70FA37D}" destId="{6CA2250F-B497-48A3-B9ED-5D6E8762AD21}" srcOrd="15" destOrd="0" presId="urn:microsoft.com/office/officeart/2005/8/layout/radial4"/>
    <dgm:cxn modelId="{C54AA923-5871-41B1-A78C-C607FCCB6A00}" type="presParOf" srcId="{2978EA32-4C3F-4CF1-9286-9F77B70FA37D}" destId="{074515D3-5F51-4720-BAC5-719759D4FF9A}" srcOrd="1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8FB1FE6-1F8B-4A02-A920-26CDB56D4921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4735089-EF10-457A-92D6-3CA7D88C1859}">
      <dgm:prSet custT="1"/>
      <dgm:spPr/>
      <dgm:t>
        <a:bodyPr/>
        <a:lstStyle/>
        <a:p>
          <a:pPr rtl="0"/>
          <a:r>
            <a:rPr lang="ru-RU" sz="1800" b="1" dirty="0" smtClean="0">
              <a:latin typeface="Arial Narrow" panose="020B0606020202030204" pitchFamily="34" charset="0"/>
            </a:rPr>
            <a:t>ОСЫЛАРДЫҢ НӘТИЖЕСІНДЕ МЫНАЛАРҒА ДАЙЫН:</a:t>
          </a:r>
          <a:endParaRPr lang="ru-RU" sz="1800" dirty="0">
            <a:latin typeface="Arial Narrow" panose="020B0606020202030204" pitchFamily="34" charset="0"/>
          </a:endParaRPr>
        </a:p>
      </dgm:t>
    </dgm:pt>
    <dgm:pt modelId="{786819B3-A40C-4079-B765-81D2D59F6DFB}" type="parTrans" cxnId="{DC7CBEF3-35F5-409A-84A5-F9D26F8F75E5}">
      <dgm:prSet/>
      <dgm:spPr/>
      <dgm:t>
        <a:bodyPr/>
        <a:lstStyle/>
        <a:p>
          <a:endParaRPr lang="ru-RU">
            <a:latin typeface="Arial Narrow" panose="020B0606020202030204" pitchFamily="34" charset="0"/>
          </a:endParaRPr>
        </a:p>
      </dgm:t>
    </dgm:pt>
    <dgm:pt modelId="{F51F3CF3-039B-45E3-B9C7-75862D9DDA97}" type="sibTrans" cxnId="{DC7CBEF3-35F5-409A-84A5-F9D26F8F75E5}">
      <dgm:prSet/>
      <dgm:spPr/>
      <dgm:t>
        <a:bodyPr/>
        <a:lstStyle/>
        <a:p>
          <a:endParaRPr lang="ru-RU">
            <a:latin typeface="Arial Narrow" panose="020B0606020202030204" pitchFamily="34" charset="0"/>
          </a:endParaRPr>
        </a:p>
      </dgm:t>
    </dgm:pt>
    <dgm:pt modelId="{38C5A24C-7BFE-4A07-A9C0-C60B039DA250}">
      <dgm:prSet custT="1"/>
      <dgm:spPr/>
      <dgm:t>
        <a:bodyPr/>
        <a:lstStyle/>
        <a:p>
          <a:pPr rtl="0"/>
          <a:r>
            <a:rPr lang="ru-RU" sz="1600" dirty="0" err="1" smtClean="0">
              <a:latin typeface="Arial Narrow" panose="020B0606020202030204" pitchFamily="34" charset="0"/>
            </a:rPr>
            <a:t>салауатты</a:t>
          </a:r>
          <a:r>
            <a:rPr lang="ru-RU" sz="1600" dirty="0" smtClean="0">
              <a:latin typeface="Arial Narrow" panose="020B0606020202030204" pitchFamily="34" charset="0"/>
            </a:rPr>
            <a:t> </a:t>
          </a:r>
          <a:r>
            <a:rPr lang="ru-RU" sz="1600" dirty="0" err="1" smtClean="0">
              <a:latin typeface="Arial Narrow" panose="020B0606020202030204" pitchFamily="34" charset="0"/>
            </a:rPr>
            <a:t>өмірді</a:t>
          </a:r>
          <a:r>
            <a:rPr lang="ru-RU" sz="1600" dirty="0" smtClean="0">
              <a:latin typeface="Arial Narrow" panose="020B0606020202030204" pitchFamily="34" charset="0"/>
            </a:rPr>
            <a:t> </a:t>
          </a:r>
          <a:r>
            <a:rPr lang="ru-RU" sz="1600" dirty="0" err="1" smtClean="0">
              <a:latin typeface="Arial Narrow" panose="020B0606020202030204" pitchFamily="34" charset="0"/>
            </a:rPr>
            <a:t>таңдауға</a:t>
          </a:r>
          <a:r>
            <a:rPr lang="ru-RU" sz="1600" dirty="0" smtClean="0">
              <a:latin typeface="Arial Narrow" panose="020B0606020202030204" pitchFamily="34" charset="0"/>
            </a:rPr>
            <a:t>; </a:t>
          </a:r>
          <a:endParaRPr lang="ru-RU" sz="1600" dirty="0">
            <a:latin typeface="Arial Narrow" panose="020B0606020202030204" pitchFamily="34" charset="0"/>
          </a:endParaRPr>
        </a:p>
      </dgm:t>
    </dgm:pt>
    <dgm:pt modelId="{8B80B813-C17F-4CE3-BFA0-9F0D3436E788}" type="parTrans" cxnId="{F477A67E-FE73-4B97-AB4B-517522450968}">
      <dgm:prSet/>
      <dgm:spPr/>
      <dgm:t>
        <a:bodyPr/>
        <a:lstStyle/>
        <a:p>
          <a:endParaRPr lang="ru-RU">
            <a:latin typeface="Arial Narrow" panose="020B0606020202030204" pitchFamily="34" charset="0"/>
          </a:endParaRPr>
        </a:p>
      </dgm:t>
    </dgm:pt>
    <dgm:pt modelId="{66040E72-01A2-435A-99BB-AF14A9B8F2A3}" type="sibTrans" cxnId="{F477A67E-FE73-4B97-AB4B-517522450968}">
      <dgm:prSet/>
      <dgm:spPr/>
      <dgm:t>
        <a:bodyPr/>
        <a:lstStyle/>
        <a:p>
          <a:endParaRPr lang="ru-RU">
            <a:latin typeface="Arial Narrow" panose="020B0606020202030204" pitchFamily="34" charset="0"/>
          </a:endParaRPr>
        </a:p>
      </dgm:t>
    </dgm:pt>
    <dgm:pt modelId="{787B4304-9338-41B8-BA90-45A13E77FDDB}">
      <dgm:prSet custT="1"/>
      <dgm:spPr/>
      <dgm:t>
        <a:bodyPr/>
        <a:lstStyle/>
        <a:p>
          <a:pPr rtl="0"/>
          <a:r>
            <a:rPr lang="ru-RU" sz="1600" dirty="0" err="1" smtClean="0">
              <a:latin typeface="Arial Narrow" panose="020B0606020202030204" pitchFamily="34" charset="0"/>
            </a:rPr>
            <a:t>жеке</a:t>
          </a:r>
          <a:r>
            <a:rPr lang="ru-RU" sz="1600" dirty="0" smtClean="0">
              <a:latin typeface="Arial Narrow" panose="020B0606020202030204" pitchFamily="34" charset="0"/>
            </a:rPr>
            <a:t> </a:t>
          </a:r>
          <a:r>
            <a:rPr lang="ru-RU" sz="1600" dirty="0" err="1" smtClean="0">
              <a:latin typeface="Arial Narrow" panose="020B0606020202030204" pitchFamily="34" charset="0"/>
            </a:rPr>
            <a:t>өзі</a:t>
          </a:r>
          <a:r>
            <a:rPr lang="ru-RU" sz="1600" dirty="0" smtClean="0">
              <a:latin typeface="Arial Narrow" panose="020B0606020202030204" pitchFamily="34" charset="0"/>
            </a:rPr>
            <a:t> </a:t>
          </a:r>
          <a:r>
            <a:rPr lang="ru-RU" sz="1600" dirty="0" err="1" smtClean="0">
              <a:latin typeface="Arial Narrow" panose="020B0606020202030204" pitchFamily="34" charset="0"/>
            </a:rPr>
            <a:t>шешімдер</a:t>
          </a:r>
          <a:r>
            <a:rPr lang="ru-RU" sz="1600" dirty="0" smtClean="0">
              <a:latin typeface="Arial Narrow" panose="020B0606020202030204" pitchFamily="34" charset="0"/>
            </a:rPr>
            <a:t> </a:t>
          </a:r>
          <a:r>
            <a:rPr lang="ru-RU" sz="1600" dirty="0" err="1" smtClean="0">
              <a:latin typeface="Arial Narrow" panose="020B0606020202030204" pitchFamily="34" charset="0"/>
            </a:rPr>
            <a:t>қабылдауға</a:t>
          </a:r>
          <a:r>
            <a:rPr lang="ru-RU" sz="1600" dirty="0" smtClean="0">
              <a:latin typeface="Arial Narrow" panose="020B0606020202030204" pitchFamily="34" charset="0"/>
            </a:rPr>
            <a:t>; </a:t>
          </a:r>
          <a:endParaRPr lang="ru-RU" sz="1600" dirty="0">
            <a:latin typeface="Arial Narrow" panose="020B0606020202030204" pitchFamily="34" charset="0"/>
          </a:endParaRPr>
        </a:p>
      </dgm:t>
    </dgm:pt>
    <dgm:pt modelId="{1841DBC9-8028-43BA-9A5E-6329B0F8E152}" type="parTrans" cxnId="{C382EB82-1FC1-4DED-BF52-E82879B0CDB1}">
      <dgm:prSet/>
      <dgm:spPr/>
      <dgm:t>
        <a:bodyPr/>
        <a:lstStyle/>
        <a:p>
          <a:endParaRPr lang="ru-RU">
            <a:latin typeface="Arial Narrow" panose="020B0606020202030204" pitchFamily="34" charset="0"/>
          </a:endParaRPr>
        </a:p>
      </dgm:t>
    </dgm:pt>
    <dgm:pt modelId="{A9096ECA-AE7A-43C7-840D-C32CBDE0BB17}" type="sibTrans" cxnId="{C382EB82-1FC1-4DED-BF52-E82879B0CDB1}">
      <dgm:prSet/>
      <dgm:spPr/>
      <dgm:t>
        <a:bodyPr/>
        <a:lstStyle/>
        <a:p>
          <a:endParaRPr lang="ru-RU">
            <a:latin typeface="Arial Narrow" panose="020B0606020202030204" pitchFamily="34" charset="0"/>
          </a:endParaRPr>
        </a:p>
      </dgm:t>
    </dgm:pt>
    <dgm:pt modelId="{E6491A02-563C-4063-B11E-51DD578A0D2B}">
      <dgm:prSet custT="1"/>
      <dgm:spPr/>
      <dgm:t>
        <a:bodyPr/>
        <a:lstStyle/>
        <a:p>
          <a:pPr rtl="0"/>
          <a:r>
            <a:rPr lang="ru-RU" sz="1600" dirty="0" err="1" smtClean="0">
              <a:latin typeface="Arial Narrow" panose="020B0606020202030204" pitchFamily="34" charset="0"/>
            </a:rPr>
            <a:t>қоғам</a:t>
          </a:r>
          <a:r>
            <a:rPr lang="ru-RU" sz="1600" dirty="0" smtClean="0">
              <a:latin typeface="Arial Narrow" panose="020B0606020202030204" pitchFamily="34" charset="0"/>
            </a:rPr>
            <a:t> </a:t>
          </a:r>
          <a:r>
            <a:rPr lang="ru-RU" sz="1600" dirty="0" err="1" smtClean="0">
              <a:latin typeface="Arial Narrow" panose="020B0606020202030204" pitchFamily="34" charset="0"/>
            </a:rPr>
            <a:t>өміріне</a:t>
          </a:r>
          <a:r>
            <a:rPr lang="ru-RU" sz="1600" dirty="0" smtClean="0">
              <a:latin typeface="Arial Narrow" panose="020B0606020202030204" pitchFamily="34" charset="0"/>
            </a:rPr>
            <a:t> </a:t>
          </a:r>
          <a:r>
            <a:rPr lang="ru-RU" sz="1600" dirty="0" err="1" smtClean="0">
              <a:latin typeface="Arial Narrow" panose="020B0606020202030204" pitchFamily="34" charset="0"/>
            </a:rPr>
            <a:t>жауапкершілікпен</a:t>
          </a:r>
          <a:r>
            <a:rPr lang="ru-RU" sz="1600" dirty="0" smtClean="0">
              <a:latin typeface="Arial Narrow" panose="020B0606020202030204" pitchFamily="34" charset="0"/>
            </a:rPr>
            <a:t> </a:t>
          </a:r>
          <a:r>
            <a:rPr lang="ru-RU" sz="1600" dirty="0" err="1" smtClean="0">
              <a:latin typeface="Arial Narrow" panose="020B0606020202030204" pitchFamily="34" charset="0"/>
            </a:rPr>
            <a:t>қатысуға</a:t>
          </a:r>
          <a:r>
            <a:rPr lang="ru-RU" sz="1600" dirty="0" smtClean="0">
              <a:latin typeface="Arial Narrow" panose="020B0606020202030204" pitchFamily="34" charset="0"/>
            </a:rPr>
            <a:t>.</a:t>
          </a:r>
          <a:endParaRPr lang="ru-RU" sz="1600" dirty="0">
            <a:latin typeface="Arial Narrow" panose="020B0606020202030204" pitchFamily="34" charset="0"/>
          </a:endParaRPr>
        </a:p>
      </dgm:t>
    </dgm:pt>
    <dgm:pt modelId="{ACCE11CB-8239-4EE4-9348-DA03BBDEBCE6}" type="parTrans" cxnId="{1B59E3D1-C83E-45CB-AA4F-2925995DA073}">
      <dgm:prSet/>
      <dgm:spPr/>
      <dgm:t>
        <a:bodyPr/>
        <a:lstStyle/>
        <a:p>
          <a:endParaRPr lang="ru-RU">
            <a:latin typeface="Arial Narrow" panose="020B0606020202030204" pitchFamily="34" charset="0"/>
          </a:endParaRPr>
        </a:p>
      </dgm:t>
    </dgm:pt>
    <dgm:pt modelId="{911282A6-913E-4703-9101-C51930799719}" type="sibTrans" cxnId="{1B59E3D1-C83E-45CB-AA4F-2925995DA073}">
      <dgm:prSet/>
      <dgm:spPr/>
      <dgm:t>
        <a:bodyPr/>
        <a:lstStyle/>
        <a:p>
          <a:endParaRPr lang="ru-RU">
            <a:latin typeface="Arial Narrow" panose="020B0606020202030204" pitchFamily="34" charset="0"/>
          </a:endParaRPr>
        </a:p>
      </dgm:t>
    </dgm:pt>
    <dgm:pt modelId="{1E866E5D-44BC-49F0-A2D8-3DC311AF6236}" type="pres">
      <dgm:prSet presAssocID="{38FB1FE6-1F8B-4A02-A920-26CDB56D492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776BBC4-5622-4328-9040-B7011538AD6C}" type="pres">
      <dgm:prSet presAssocID="{54735089-EF10-457A-92D6-3CA7D88C1859}" presName="linNode" presStyleCnt="0"/>
      <dgm:spPr/>
    </dgm:pt>
    <dgm:pt modelId="{71BB6C1F-F559-4206-BE37-005CE3860134}" type="pres">
      <dgm:prSet presAssocID="{54735089-EF10-457A-92D6-3CA7D88C1859}" presName="parentText" presStyleLbl="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8C6EBB-1A35-4516-89BA-57CECD252C67}" type="pres">
      <dgm:prSet presAssocID="{54735089-EF10-457A-92D6-3CA7D88C1859}" presName="descendantText" presStyleLbl="alignAccFollowNode1" presStyleIdx="0" presStyleCnt="1" custScaleY="1251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231D2D5-0C0E-4C53-B033-172A3E837BF5}" type="presOf" srcId="{787B4304-9338-41B8-BA90-45A13E77FDDB}" destId="{2B8C6EBB-1A35-4516-89BA-57CECD252C67}" srcOrd="0" destOrd="1" presId="urn:microsoft.com/office/officeart/2005/8/layout/vList5"/>
    <dgm:cxn modelId="{00405B89-6F8C-4000-88BE-E297BCD67D32}" type="presOf" srcId="{38C5A24C-7BFE-4A07-A9C0-C60B039DA250}" destId="{2B8C6EBB-1A35-4516-89BA-57CECD252C67}" srcOrd="0" destOrd="0" presId="urn:microsoft.com/office/officeart/2005/8/layout/vList5"/>
    <dgm:cxn modelId="{DC7CBEF3-35F5-409A-84A5-F9D26F8F75E5}" srcId="{38FB1FE6-1F8B-4A02-A920-26CDB56D4921}" destId="{54735089-EF10-457A-92D6-3CA7D88C1859}" srcOrd="0" destOrd="0" parTransId="{786819B3-A40C-4079-B765-81D2D59F6DFB}" sibTransId="{F51F3CF3-039B-45E3-B9C7-75862D9DDA97}"/>
    <dgm:cxn modelId="{1B59E3D1-C83E-45CB-AA4F-2925995DA073}" srcId="{54735089-EF10-457A-92D6-3CA7D88C1859}" destId="{E6491A02-563C-4063-B11E-51DD578A0D2B}" srcOrd="2" destOrd="0" parTransId="{ACCE11CB-8239-4EE4-9348-DA03BBDEBCE6}" sibTransId="{911282A6-913E-4703-9101-C51930799719}"/>
    <dgm:cxn modelId="{9379E111-8C13-4712-8FA9-402FAD18DC48}" type="presOf" srcId="{E6491A02-563C-4063-B11E-51DD578A0D2B}" destId="{2B8C6EBB-1A35-4516-89BA-57CECD252C67}" srcOrd="0" destOrd="2" presId="urn:microsoft.com/office/officeart/2005/8/layout/vList5"/>
    <dgm:cxn modelId="{11D5DDD2-2554-4DE7-B36D-2E26637B69D6}" type="presOf" srcId="{38FB1FE6-1F8B-4A02-A920-26CDB56D4921}" destId="{1E866E5D-44BC-49F0-A2D8-3DC311AF6236}" srcOrd="0" destOrd="0" presId="urn:microsoft.com/office/officeart/2005/8/layout/vList5"/>
    <dgm:cxn modelId="{C382EB82-1FC1-4DED-BF52-E82879B0CDB1}" srcId="{54735089-EF10-457A-92D6-3CA7D88C1859}" destId="{787B4304-9338-41B8-BA90-45A13E77FDDB}" srcOrd="1" destOrd="0" parTransId="{1841DBC9-8028-43BA-9A5E-6329B0F8E152}" sibTransId="{A9096ECA-AE7A-43C7-840D-C32CBDE0BB17}"/>
    <dgm:cxn modelId="{F477A67E-FE73-4B97-AB4B-517522450968}" srcId="{54735089-EF10-457A-92D6-3CA7D88C1859}" destId="{38C5A24C-7BFE-4A07-A9C0-C60B039DA250}" srcOrd="0" destOrd="0" parTransId="{8B80B813-C17F-4CE3-BFA0-9F0D3436E788}" sibTransId="{66040E72-01A2-435A-99BB-AF14A9B8F2A3}"/>
    <dgm:cxn modelId="{84C7E1AB-BD75-4095-AF59-CBDB7C7028C2}" type="presOf" srcId="{54735089-EF10-457A-92D6-3CA7D88C1859}" destId="{71BB6C1F-F559-4206-BE37-005CE3860134}" srcOrd="0" destOrd="0" presId="urn:microsoft.com/office/officeart/2005/8/layout/vList5"/>
    <dgm:cxn modelId="{1088528F-AB4B-49AA-8295-0A08AC4C9336}" type="presParOf" srcId="{1E866E5D-44BC-49F0-A2D8-3DC311AF6236}" destId="{C776BBC4-5622-4328-9040-B7011538AD6C}" srcOrd="0" destOrd="0" presId="urn:microsoft.com/office/officeart/2005/8/layout/vList5"/>
    <dgm:cxn modelId="{7BAFD243-01C8-4AD8-9A01-1CFC4E35099C}" type="presParOf" srcId="{C776BBC4-5622-4328-9040-B7011538AD6C}" destId="{71BB6C1F-F559-4206-BE37-005CE3860134}" srcOrd="0" destOrd="0" presId="urn:microsoft.com/office/officeart/2005/8/layout/vList5"/>
    <dgm:cxn modelId="{0F4F1726-78A1-414F-9699-502DB9E9CB9D}" type="presParOf" srcId="{C776BBC4-5622-4328-9040-B7011538AD6C}" destId="{2B8C6EBB-1A35-4516-89BA-57CECD252C6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37B0D98-B631-4BF7-980F-7BE7ABB52548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C1E1EB2-EB41-4684-A0B3-E06938F12776}">
      <dgm:prSet phldrT="[Текст]" custT="1"/>
      <dgm:spPr/>
      <dgm:t>
        <a:bodyPr/>
        <a:lstStyle/>
        <a:p>
          <a:r>
            <a:rPr lang="ru-RU" sz="2800" b="1" dirty="0" err="1" smtClean="0">
              <a:latin typeface="Arial Narrow" panose="020B0606020202030204" pitchFamily="34" charset="0"/>
              <a:cs typeface="Arial" pitchFamily="34" charset="0"/>
            </a:rPr>
            <a:t>Бастауыш</a:t>
          </a:r>
          <a:r>
            <a:rPr lang="ru-RU" sz="2800" b="1" dirty="0" smtClean="0">
              <a:latin typeface="Arial Narrow" panose="020B0606020202030204" pitchFamily="34" charset="0"/>
              <a:cs typeface="Arial" pitchFamily="34" charset="0"/>
            </a:rPr>
            <a:t> </a:t>
          </a:r>
          <a:r>
            <a:rPr lang="ru-RU" sz="2800" b="1" dirty="0" err="1" smtClean="0">
              <a:latin typeface="Arial Narrow" panose="020B0606020202030204" pitchFamily="34" charset="0"/>
              <a:cs typeface="Arial" pitchFamily="34" charset="0"/>
            </a:rPr>
            <a:t>мектеп</a:t>
          </a:r>
          <a:endParaRPr lang="ru-RU" sz="2800" b="1" dirty="0" smtClean="0">
            <a:latin typeface="Arial Narrow" panose="020B0606020202030204" pitchFamily="34" charset="0"/>
            <a:cs typeface="Arial" pitchFamily="34" charset="0"/>
          </a:endParaRPr>
        </a:p>
        <a:p>
          <a:r>
            <a:rPr lang="ru-RU" sz="2800" b="1" dirty="0" smtClean="0">
              <a:solidFill>
                <a:schemeClr val="tx2">
                  <a:lumMod val="60000"/>
                  <a:lumOff val="40000"/>
                </a:schemeClr>
              </a:solidFill>
              <a:latin typeface="Arial Narrow" panose="020B0606020202030204" pitchFamily="34" charset="0"/>
              <a:cs typeface="Arial" pitchFamily="34" charset="0"/>
            </a:rPr>
            <a:t>1-4-</a:t>
          </a:r>
          <a:r>
            <a:rPr lang="ru-RU" sz="2800" dirty="0" smtClean="0">
              <a:solidFill>
                <a:schemeClr val="tx2">
                  <a:lumMod val="60000"/>
                  <a:lumOff val="40000"/>
                </a:schemeClr>
              </a:solidFill>
              <a:latin typeface="Arial Narrow" panose="020B0606020202030204" pitchFamily="34" charset="0"/>
              <a:cs typeface="Arial" pitchFamily="34" charset="0"/>
            </a:rPr>
            <a:t>сыныптар</a:t>
          </a:r>
        </a:p>
        <a:p>
          <a:r>
            <a:rPr lang="ru-RU" sz="2800" dirty="0" smtClean="0">
              <a:latin typeface="Arial Narrow" panose="020B0606020202030204" pitchFamily="34" charset="0"/>
            </a:rPr>
            <a:t>(1+4)</a:t>
          </a:r>
          <a:endParaRPr lang="ru-RU" sz="2800" b="1" dirty="0" smtClean="0">
            <a:latin typeface="Arial Narrow" panose="020B0606020202030204" pitchFamily="34" charset="0"/>
            <a:cs typeface="Arial" pitchFamily="34" charset="0"/>
          </a:endParaRPr>
        </a:p>
        <a:p>
          <a:r>
            <a:rPr lang="ru-RU" sz="2800" b="1" dirty="0" smtClean="0">
              <a:latin typeface="Arial Narrow" panose="020B0606020202030204" pitchFamily="34" charset="0"/>
              <a:cs typeface="Arial" pitchFamily="34" charset="0"/>
            </a:rPr>
            <a:t>1-5-</a:t>
          </a:r>
          <a:r>
            <a:rPr lang="ru-RU" sz="2800" dirty="0" smtClean="0">
              <a:solidFill>
                <a:schemeClr val="tx2">
                  <a:lumMod val="60000"/>
                  <a:lumOff val="40000"/>
                </a:schemeClr>
              </a:solidFill>
              <a:latin typeface="Arial Narrow" panose="020B0606020202030204" pitchFamily="34" charset="0"/>
              <a:cs typeface="Arial" pitchFamily="34" charset="0"/>
            </a:rPr>
            <a:t>сыныптар</a:t>
          </a:r>
          <a:endParaRPr lang="ru-RU" sz="2800" dirty="0">
            <a:latin typeface="Arial Narrow" panose="020B0606020202030204" pitchFamily="34" charset="0"/>
          </a:endParaRPr>
        </a:p>
      </dgm:t>
    </dgm:pt>
    <dgm:pt modelId="{9E3BAC07-5F22-45FD-AEF8-AB0F53A5CD9E}" type="parTrans" cxnId="{530A177B-B383-4891-9F23-E9F3FEDCBF79}">
      <dgm:prSet/>
      <dgm:spPr/>
      <dgm:t>
        <a:bodyPr/>
        <a:lstStyle/>
        <a:p>
          <a:endParaRPr lang="ru-RU" sz="280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2E2384B8-D154-4EC9-9B6D-FE3892995A6E}" type="sibTrans" cxnId="{530A177B-B383-4891-9F23-E9F3FEDCBF79}">
      <dgm:prSet/>
      <dgm:spPr/>
      <dgm:t>
        <a:bodyPr/>
        <a:lstStyle/>
        <a:p>
          <a:endParaRPr lang="ru-RU" sz="280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1FEA136B-A1FF-48BC-B1DF-2642687C5402}">
      <dgm:prSet phldrT="[Текст]" custT="1"/>
      <dgm:spPr/>
      <dgm:t>
        <a:bodyPr/>
        <a:lstStyle/>
        <a:p>
          <a:r>
            <a:rPr lang="ru-RU" sz="2800" b="1" dirty="0" err="1" smtClean="0">
              <a:latin typeface="Arial Narrow" panose="020B0606020202030204" pitchFamily="34" charset="0"/>
              <a:cs typeface="Arial" pitchFamily="34" charset="0"/>
            </a:rPr>
            <a:t>Негізгі</a:t>
          </a:r>
          <a:r>
            <a:rPr lang="ru-RU" sz="2800" b="1" dirty="0" smtClean="0">
              <a:latin typeface="Arial Narrow" panose="020B0606020202030204" pitchFamily="34" charset="0"/>
              <a:cs typeface="Arial" pitchFamily="34" charset="0"/>
            </a:rPr>
            <a:t> </a:t>
          </a:r>
          <a:r>
            <a:rPr lang="ru-RU" sz="2800" b="1" dirty="0" err="1" smtClean="0">
              <a:latin typeface="Arial Narrow" panose="020B0606020202030204" pitchFamily="34" charset="0"/>
              <a:cs typeface="Arial" pitchFamily="34" charset="0"/>
            </a:rPr>
            <a:t>мектеп</a:t>
          </a:r>
          <a:endParaRPr lang="ru-RU" sz="2800" b="1" dirty="0" smtClean="0">
            <a:latin typeface="Arial Narrow" panose="020B0606020202030204" pitchFamily="34" charset="0"/>
            <a:cs typeface="Arial" pitchFamily="34" charset="0"/>
          </a:endParaRPr>
        </a:p>
        <a:p>
          <a:r>
            <a:rPr lang="ru-RU" sz="2800" b="1" dirty="0" smtClean="0">
              <a:solidFill>
                <a:schemeClr val="tx2">
                  <a:lumMod val="60000"/>
                  <a:lumOff val="40000"/>
                </a:schemeClr>
              </a:solidFill>
              <a:latin typeface="Arial Narrow" panose="020B0606020202030204" pitchFamily="34" charset="0"/>
              <a:cs typeface="Arial" pitchFamily="34" charset="0"/>
            </a:rPr>
            <a:t>5-9-</a:t>
          </a:r>
          <a:r>
            <a:rPr lang="ru-RU" sz="2800" dirty="0" smtClean="0">
              <a:solidFill>
                <a:schemeClr val="tx2">
                  <a:lumMod val="60000"/>
                  <a:lumOff val="40000"/>
                </a:schemeClr>
              </a:solidFill>
              <a:latin typeface="Arial Narrow" panose="020B0606020202030204" pitchFamily="34" charset="0"/>
              <a:cs typeface="Arial" pitchFamily="34" charset="0"/>
            </a:rPr>
            <a:t>сыныптар </a:t>
          </a:r>
          <a:endParaRPr lang="ru-RU" sz="2800" b="1" dirty="0" smtClean="0">
            <a:solidFill>
              <a:schemeClr val="tx2">
                <a:lumMod val="60000"/>
                <a:lumOff val="40000"/>
              </a:schemeClr>
            </a:solidFill>
            <a:latin typeface="Arial Narrow" panose="020B0606020202030204" pitchFamily="34" charset="0"/>
            <a:cs typeface="Arial" pitchFamily="34" charset="0"/>
          </a:endParaRPr>
        </a:p>
        <a:p>
          <a:r>
            <a:rPr lang="ru-RU" sz="2800" b="1" dirty="0" smtClean="0">
              <a:latin typeface="Arial Narrow" panose="020B0606020202030204" pitchFamily="34" charset="0"/>
              <a:cs typeface="Arial" pitchFamily="34" charset="0"/>
            </a:rPr>
            <a:t>6-10-</a:t>
          </a:r>
          <a:r>
            <a:rPr lang="ru-RU" sz="2800" dirty="0" smtClean="0">
              <a:solidFill>
                <a:schemeClr val="tx2">
                  <a:lumMod val="60000"/>
                  <a:lumOff val="40000"/>
                </a:schemeClr>
              </a:solidFill>
              <a:latin typeface="Arial Narrow" panose="020B0606020202030204" pitchFamily="34" charset="0"/>
              <a:cs typeface="Arial" pitchFamily="34" charset="0"/>
            </a:rPr>
            <a:t>сыныптар</a:t>
          </a:r>
          <a:endParaRPr lang="ru-RU" sz="2800" dirty="0">
            <a:latin typeface="Arial Narrow" panose="020B0606020202030204" pitchFamily="34" charset="0"/>
          </a:endParaRPr>
        </a:p>
      </dgm:t>
    </dgm:pt>
    <dgm:pt modelId="{3B04ACB3-8E65-4F80-AD5D-B3E219ECB5EF}" type="parTrans" cxnId="{802E8B60-3309-41E5-8F00-08C8B743F4C0}">
      <dgm:prSet/>
      <dgm:spPr/>
      <dgm:t>
        <a:bodyPr/>
        <a:lstStyle/>
        <a:p>
          <a:endParaRPr lang="ru-RU" sz="280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82037F97-1A37-4C26-8B47-11E089D06812}" type="sibTrans" cxnId="{802E8B60-3309-41E5-8F00-08C8B743F4C0}">
      <dgm:prSet/>
      <dgm:spPr/>
      <dgm:t>
        <a:bodyPr/>
        <a:lstStyle/>
        <a:p>
          <a:endParaRPr lang="ru-RU" sz="280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A2DB6153-1C33-4188-9394-ADA83045B360}">
      <dgm:prSet phldrT="[Текст]" custT="1"/>
      <dgm:spPr/>
      <dgm:t>
        <a:bodyPr/>
        <a:lstStyle/>
        <a:p>
          <a:r>
            <a:rPr lang="ru-RU" sz="2800" b="1" dirty="0" err="1" smtClean="0">
              <a:latin typeface="Arial Narrow" panose="020B0606020202030204" pitchFamily="34" charset="0"/>
              <a:cs typeface="Arial" pitchFamily="34" charset="0"/>
            </a:rPr>
            <a:t>Жоғары</a:t>
          </a:r>
          <a:r>
            <a:rPr lang="ru-RU" sz="2800" b="1" dirty="0" smtClean="0">
              <a:latin typeface="Arial Narrow" panose="020B0606020202030204" pitchFamily="34" charset="0"/>
              <a:cs typeface="Arial" pitchFamily="34" charset="0"/>
            </a:rPr>
            <a:t> </a:t>
          </a:r>
          <a:r>
            <a:rPr lang="ru-RU" sz="2800" b="1" dirty="0" err="1" smtClean="0">
              <a:latin typeface="Arial Narrow" panose="020B0606020202030204" pitchFamily="34" charset="0"/>
              <a:cs typeface="Arial" pitchFamily="34" charset="0"/>
            </a:rPr>
            <a:t>мектеп</a:t>
          </a:r>
          <a:endParaRPr lang="ru-RU" sz="2800" b="1" dirty="0" smtClean="0">
            <a:latin typeface="Arial Narrow" panose="020B0606020202030204" pitchFamily="34" charset="0"/>
            <a:cs typeface="Arial" pitchFamily="34" charset="0"/>
          </a:endParaRPr>
        </a:p>
        <a:p>
          <a:r>
            <a:rPr lang="ru-RU" sz="2800" b="1" dirty="0" smtClean="0">
              <a:solidFill>
                <a:schemeClr val="tx2">
                  <a:lumMod val="60000"/>
                  <a:lumOff val="40000"/>
                </a:schemeClr>
              </a:solidFill>
              <a:latin typeface="Arial Narrow" panose="020B0606020202030204" pitchFamily="34" charset="0"/>
              <a:cs typeface="Arial" pitchFamily="34" charset="0"/>
            </a:rPr>
            <a:t>10-11-</a:t>
          </a:r>
          <a:r>
            <a:rPr lang="ru-RU" sz="2800" dirty="0" smtClean="0">
              <a:solidFill>
                <a:schemeClr val="tx2">
                  <a:lumMod val="60000"/>
                  <a:lumOff val="40000"/>
                </a:schemeClr>
              </a:solidFill>
              <a:latin typeface="Arial Narrow" panose="020B0606020202030204" pitchFamily="34" charset="0"/>
              <a:cs typeface="Arial" pitchFamily="34" charset="0"/>
            </a:rPr>
            <a:t>сыныптар                            </a:t>
          </a:r>
          <a:r>
            <a:rPr lang="ru-RU" sz="2800" b="1" dirty="0" smtClean="0">
              <a:latin typeface="Arial Narrow" panose="020B0606020202030204" pitchFamily="34" charset="0"/>
              <a:cs typeface="Arial" pitchFamily="34" charset="0"/>
            </a:rPr>
            <a:t>11-12-</a:t>
          </a:r>
          <a:r>
            <a:rPr lang="ru-RU" sz="2800" dirty="0" smtClean="0">
              <a:solidFill>
                <a:schemeClr val="tx2">
                  <a:lumMod val="60000"/>
                  <a:lumOff val="40000"/>
                </a:schemeClr>
              </a:solidFill>
              <a:latin typeface="Arial Narrow" panose="020B0606020202030204" pitchFamily="34" charset="0"/>
              <a:cs typeface="Arial" pitchFamily="34" charset="0"/>
            </a:rPr>
            <a:t>сыныптар</a:t>
          </a:r>
          <a:r>
            <a:rPr lang="ru-RU" sz="2800" dirty="0" smtClean="0">
              <a:latin typeface="Arial Narrow" panose="020B0606020202030204" pitchFamily="34" charset="0"/>
              <a:cs typeface="Arial" pitchFamily="34" charset="0"/>
            </a:rPr>
            <a:t> </a:t>
          </a:r>
          <a:endParaRPr lang="ru-RU" sz="2800" dirty="0">
            <a:latin typeface="Arial Narrow" panose="020B0606020202030204" pitchFamily="34" charset="0"/>
          </a:endParaRPr>
        </a:p>
      </dgm:t>
    </dgm:pt>
    <dgm:pt modelId="{1965A0C3-D812-4BEA-87DA-5E1C2E51698F}" type="parTrans" cxnId="{7BEB8744-6361-434F-A924-861D6FB85FA6}">
      <dgm:prSet/>
      <dgm:spPr/>
      <dgm:t>
        <a:bodyPr/>
        <a:lstStyle/>
        <a:p>
          <a:endParaRPr lang="ru-RU" sz="280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ABDB67A6-A0BE-465F-9C73-8668136F933D}" type="sibTrans" cxnId="{7BEB8744-6361-434F-A924-861D6FB85FA6}">
      <dgm:prSet/>
      <dgm:spPr/>
      <dgm:t>
        <a:bodyPr/>
        <a:lstStyle/>
        <a:p>
          <a:endParaRPr lang="ru-RU" sz="280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09DF0280-1F1D-4FBD-B057-7C5C6DF402CE}" type="pres">
      <dgm:prSet presAssocID="{D37B0D98-B631-4BF7-980F-7BE7ABB52548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26AD7483-1836-4E4F-A507-6AEF7F37385A}" type="pres">
      <dgm:prSet presAssocID="{1C1E1EB2-EB41-4684-A0B3-E06938F12776}" presName="composite" presStyleCnt="0"/>
      <dgm:spPr/>
      <dgm:t>
        <a:bodyPr/>
        <a:lstStyle/>
        <a:p>
          <a:endParaRPr lang="ru-RU"/>
        </a:p>
      </dgm:t>
    </dgm:pt>
    <dgm:pt modelId="{C18857A3-EC45-4E0B-8B8F-24DDFB5BF729}" type="pres">
      <dgm:prSet presAssocID="{1C1E1EB2-EB41-4684-A0B3-E06938F12776}" presName="LShape" presStyleLbl="alignNode1" presStyleIdx="0" presStyleCnt="5"/>
      <dgm:spPr/>
      <dgm:t>
        <a:bodyPr/>
        <a:lstStyle/>
        <a:p>
          <a:endParaRPr lang="ru-RU"/>
        </a:p>
      </dgm:t>
    </dgm:pt>
    <dgm:pt modelId="{D5E4572F-35C6-4998-99B0-9D88C3DCDAB8}" type="pres">
      <dgm:prSet presAssocID="{1C1E1EB2-EB41-4684-A0B3-E06938F12776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830BCA-347F-44D9-B32A-5898465B5AF5}" type="pres">
      <dgm:prSet presAssocID="{1C1E1EB2-EB41-4684-A0B3-E06938F12776}" presName="Triangle" presStyleLbl="alignNode1" presStyleIdx="1" presStyleCnt="5"/>
      <dgm:spPr/>
      <dgm:t>
        <a:bodyPr/>
        <a:lstStyle/>
        <a:p>
          <a:endParaRPr lang="ru-RU"/>
        </a:p>
      </dgm:t>
    </dgm:pt>
    <dgm:pt modelId="{20F2CE16-1DE6-475A-86F6-8E81A6B02219}" type="pres">
      <dgm:prSet presAssocID="{2E2384B8-D154-4EC9-9B6D-FE3892995A6E}" presName="sibTrans" presStyleCnt="0"/>
      <dgm:spPr/>
      <dgm:t>
        <a:bodyPr/>
        <a:lstStyle/>
        <a:p>
          <a:endParaRPr lang="ru-RU"/>
        </a:p>
      </dgm:t>
    </dgm:pt>
    <dgm:pt modelId="{565BA7CD-03B6-43BD-B308-5A41FDFE7CB7}" type="pres">
      <dgm:prSet presAssocID="{2E2384B8-D154-4EC9-9B6D-FE3892995A6E}" presName="space" presStyleCnt="0"/>
      <dgm:spPr/>
      <dgm:t>
        <a:bodyPr/>
        <a:lstStyle/>
        <a:p>
          <a:endParaRPr lang="ru-RU"/>
        </a:p>
      </dgm:t>
    </dgm:pt>
    <dgm:pt modelId="{260C3C5B-94A6-4F4C-A6AC-8308FD738ED9}" type="pres">
      <dgm:prSet presAssocID="{1FEA136B-A1FF-48BC-B1DF-2642687C5402}" presName="composite" presStyleCnt="0"/>
      <dgm:spPr/>
      <dgm:t>
        <a:bodyPr/>
        <a:lstStyle/>
        <a:p>
          <a:endParaRPr lang="ru-RU"/>
        </a:p>
      </dgm:t>
    </dgm:pt>
    <dgm:pt modelId="{BF25EC1A-3046-4E49-9C00-5579B1ECBAE4}" type="pres">
      <dgm:prSet presAssocID="{1FEA136B-A1FF-48BC-B1DF-2642687C5402}" presName="LShape" presStyleLbl="alignNode1" presStyleIdx="2" presStyleCnt="5"/>
      <dgm:spPr/>
      <dgm:t>
        <a:bodyPr/>
        <a:lstStyle/>
        <a:p>
          <a:endParaRPr lang="ru-RU"/>
        </a:p>
      </dgm:t>
    </dgm:pt>
    <dgm:pt modelId="{76ADE21D-D90F-4546-BC0F-8AC2AAE00794}" type="pres">
      <dgm:prSet presAssocID="{1FEA136B-A1FF-48BC-B1DF-2642687C5402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16F164-D600-4A4C-8B40-61F4A2E73BED}" type="pres">
      <dgm:prSet presAssocID="{1FEA136B-A1FF-48BC-B1DF-2642687C5402}" presName="Triangle" presStyleLbl="alignNode1" presStyleIdx="3" presStyleCnt="5"/>
      <dgm:spPr/>
      <dgm:t>
        <a:bodyPr/>
        <a:lstStyle/>
        <a:p>
          <a:endParaRPr lang="ru-RU"/>
        </a:p>
      </dgm:t>
    </dgm:pt>
    <dgm:pt modelId="{5D20EF4F-7410-4868-B29B-001A827C2AA5}" type="pres">
      <dgm:prSet presAssocID="{82037F97-1A37-4C26-8B47-11E089D06812}" presName="sibTrans" presStyleCnt="0"/>
      <dgm:spPr/>
      <dgm:t>
        <a:bodyPr/>
        <a:lstStyle/>
        <a:p>
          <a:endParaRPr lang="ru-RU"/>
        </a:p>
      </dgm:t>
    </dgm:pt>
    <dgm:pt modelId="{EBF3030C-0837-43B6-B52D-BD31DBDDF59C}" type="pres">
      <dgm:prSet presAssocID="{82037F97-1A37-4C26-8B47-11E089D06812}" presName="space" presStyleCnt="0"/>
      <dgm:spPr/>
      <dgm:t>
        <a:bodyPr/>
        <a:lstStyle/>
        <a:p>
          <a:endParaRPr lang="ru-RU"/>
        </a:p>
      </dgm:t>
    </dgm:pt>
    <dgm:pt modelId="{444AD680-397A-4119-B91B-81987102255A}" type="pres">
      <dgm:prSet presAssocID="{A2DB6153-1C33-4188-9394-ADA83045B360}" presName="composite" presStyleCnt="0"/>
      <dgm:spPr/>
      <dgm:t>
        <a:bodyPr/>
        <a:lstStyle/>
        <a:p>
          <a:endParaRPr lang="ru-RU"/>
        </a:p>
      </dgm:t>
    </dgm:pt>
    <dgm:pt modelId="{28D20C45-FAE2-4CC3-B743-D7D38AA0C477}" type="pres">
      <dgm:prSet presAssocID="{A2DB6153-1C33-4188-9394-ADA83045B360}" presName="LShape" presStyleLbl="alignNode1" presStyleIdx="4" presStyleCnt="5"/>
      <dgm:spPr/>
      <dgm:t>
        <a:bodyPr/>
        <a:lstStyle/>
        <a:p>
          <a:endParaRPr lang="ru-RU"/>
        </a:p>
      </dgm:t>
    </dgm:pt>
    <dgm:pt modelId="{3844AA5D-5D97-4071-899D-14BA31C9CCAF}" type="pres">
      <dgm:prSet presAssocID="{A2DB6153-1C33-4188-9394-ADA83045B360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4BF4081-F582-4F24-969F-F008A25B88B6}" type="presOf" srcId="{A2DB6153-1C33-4188-9394-ADA83045B360}" destId="{3844AA5D-5D97-4071-899D-14BA31C9CCAF}" srcOrd="0" destOrd="0" presId="urn:microsoft.com/office/officeart/2009/3/layout/StepUpProcess"/>
    <dgm:cxn modelId="{692D6204-D6BF-4566-9E5E-66EDF547191D}" type="presOf" srcId="{1C1E1EB2-EB41-4684-A0B3-E06938F12776}" destId="{D5E4572F-35C6-4998-99B0-9D88C3DCDAB8}" srcOrd="0" destOrd="0" presId="urn:microsoft.com/office/officeart/2009/3/layout/StepUpProcess"/>
    <dgm:cxn modelId="{802E8B60-3309-41E5-8F00-08C8B743F4C0}" srcId="{D37B0D98-B631-4BF7-980F-7BE7ABB52548}" destId="{1FEA136B-A1FF-48BC-B1DF-2642687C5402}" srcOrd="1" destOrd="0" parTransId="{3B04ACB3-8E65-4F80-AD5D-B3E219ECB5EF}" sibTransId="{82037F97-1A37-4C26-8B47-11E089D06812}"/>
    <dgm:cxn modelId="{530A177B-B383-4891-9F23-E9F3FEDCBF79}" srcId="{D37B0D98-B631-4BF7-980F-7BE7ABB52548}" destId="{1C1E1EB2-EB41-4684-A0B3-E06938F12776}" srcOrd="0" destOrd="0" parTransId="{9E3BAC07-5F22-45FD-AEF8-AB0F53A5CD9E}" sibTransId="{2E2384B8-D154-4EC9-9B6D-FE3892995A6E}"/>
    <dgm:cxn modelId="{7BEB8744-6361-434F-A924-861D6FB85FA6}" srcId="{D37B0D98-B631-4BF7-980F-7BE7ABB52548}" destId="{A2DB6153-1C33-4188-9394-ADA83045B360}" srcOrd="2" destOrd="0" parTransId="{1965A0C3-D812-4BEA-87DA-5E1C2E51698F}" sibTransId="{ABDB67A6-A0BE-465F-9C73-8668136F933D}"/>
    <dgm:cxn modelId="{906F1096-1496-4E6B-9A07-84C9BA5C6DD0}" type="presOf" srcId="{1FEA136B-A1FF-48BC-B1DF-2642687C5402}" destId="{76ADE21D-D90F-4546-BC0F-8AC2AAE00794}" srcOrd="0" destOrd="0" presId="urn:microsoft.com/office/officeart/2009/3/layout/StepUpProcess"/>
    <dgm:cxn modelId="{B04DF1B3-0E69-4F1F-AB64-972FDC723CEC}" type="presOf" srcId="{D37B0D98-B631-4BF7-980F-7BE7ABB52548}" destId="{09DF0280-1F1D-4FBD-B057-7C5C6DF402CE}" srcOrd="0" destOrd="0" presId="urn:microsoft.com/office/officeart/2009/3/layout/StepUpProcess"/>
    <dgm:cxn modelId="{A0194DDA-5E4B-40D5-BBCA-9B46750706EB}" type="presParOf" srcId="{09DF0280-1F1D-4FBD-B057-7C5C6DF402CE}" destId="{26AD7483-1836-4E4F-A507-6AEF7F37385A}" srcOrd="0" destOrd="0" presId="urn:microsoft.com/office/officeart/2009/3/layout/StepUpProcess"/>
    <dgm:cxn modelId="{CE969D0B-063C-44E6-967A-A6B9196F5B64}" type="presParOf" srcId="{26AD7483-1836-4E4F-A507-6AEF7F37385A}" destId="{C18857A3-EC45-4E0B-8B8F-24DDFB5BF729}" srcOrd="0" destOrd="0" presId="urn:microsoft.com/office/officeart/2009/3/layout/StepUpProcess"/>
    <dgm:cxn modelId="{D92B13D5-FC21-439C-BC57-9AAB8D80326E}" type="presParOf" srcId="{26AD7483-1836-4E4F-A507-6AEF7F37385A}" destId="{D5E4572F-35C6-4998-99B0-9D88C3DCDAB8}" srcOrd="1" destOrd="0" presId="urn:microsoft.com/office/officeart/2009/3/layout/StepUpProcess"/>
    <dgm:cxn modelId="{B1C16E7E-A248-43AF-B036-6423F2C0A476}" type="presParOf" srcId="{26AD7483-1836-4E4F-A507-6AEF7F37385A}" destId="{C0830BCA-347F-44D9-B32A-5898465B5AF5}" srcOrd="2" destOrd="0" presId="urn:microsoft.com/office/officeart/2009/3/layout/StepUpProcess"/>
    <dgm:cxn modelId="{FED3F308-E1A9-4E20-AAF5-826AD643787F}" type="presParOf" srcId="{09DF0280-1F1D-4FBD-B057-7C5C6DF402CE}" destId="{20F2CE16-1DE6-475A-86F6-8E81A6B02219}" srcOrd="1" destOrd="0" presId="urn:microsoft.com/office/officeart/2009/3/layout/StepUpProcess"/>
    <dgm:cxn modelId="{30528127-CCCC-4C0A-9874-76800ED9787B}" type="presParOf" srcId="{20F2CE16-1DE6-475A-86F6-8E81A6B02219}" destId="{565BA7CD-03B6-43BD-B308-5A41FDFE7CB7}" srcOrd="0" destOrd="0" presId="urn:microsoft.com/office/officeart/2009/3/layout/StepUpProcess"/>
    <dgm:cxn modelId="{5F9EA91C-D2B9-471E-A975-FEC9AD2EF7E1}" type="presParOf" srcId="{09DF0280-1F1D-4FBD-B057-7C5C6DF402CE}" destId="{260C3C5B-94A6-4F4C-A6AC-8308FD738ED9}" srcOrd="2" destOrd="0" presId="urn:microsoft.com/office/officeart/2009/3/layout/StepUpProcess"/>
    <dgm:cxn modelId="{DCFBA459-5AEC-411A-9BD5-D754A64F3CB6}" type="presParOf" srcId="{260C3C5B-94A6-4F4C-A6AC-8308FD738ED9}" destId="{BF25EC1A-3046-4E49-9C00-5579B1ECBAE4}" srcOrd="0" destOrd="0" presId="urn:microsoft.com/office/officeart/2009/3/layout/StepUpProcess"/>
    <dgm:cxn modelId="{2EFBD6AB-5DB0-4BDC-A98B-E22ED3B3CF50}" type="presParOf" srcId="{260C3C5B-94A6-4F4C-A6AC-8308FD738ED9}" destId="{76ADE21D-D90F-4546-BC0F-8AC2AAE00794}" srcOrd="1" destOrd="0" presId="urn:microsoft.com/office/officeart/2009/3/layout/StepUpProcess"/>
    <dgm:cxn modelId="{53136E1D-E44F-4BCA-91FE-7B571200AD11}" type="presParOf" srcId="{260C3C5B-94A6-4F4C-A6AC-8308FD738ED9}" destId="{3316F164-D600-4A4C-8B40-61F4A2E73BED}" srcOrd="2" destOrd="0" presId="urn:microsoft.com/office/officeart/2009/3/layout/StepUpProcess"/>
    <dgm:cxn modelId="{3659BEF8-0DD0-482B-BF72-D3073781439E}" type="presParOf" srcId="{09DF0280-1F1D-4FBD-B057-7C5C6DF402CE}" destId="{5D20EF4F-7410-4868-B29B-001A827C2AA5}" srcOrd="3" destOrd="0" presId="urn:microsoft.com/office/officeart/2009/3/layout/StepUpProcess"/>
    <dgm:cxn modelId="{7D0035C1-5BA6-45B4-8303-96F67490C7CF}" type="presParOf" srcId="{5D20EF4F-7410-4868-B29B-001A827C2AA5}" destId="{EBF3030C-0837-43B6-B52D-BD31DBDDF59C}" srcOrd="0" destOrd="0" presId="urn:microsoft.com/office/officeart/2009/3/layout/StepUpProcess"/>
    <dgm:cxn modelId="{F020BFFB-3677-4384-8C5C-E710F66EA973}" type="presParOf" srcId="{09DF0280-1F1D-4FBD-B057-7C5C6DF402CE}" destId="{444AD680-397A-4119-B91B-81987102255A}" srcOrd="4" destOrd="0" presId="urn:microsoft.com/office/officeart/2009/3/layout/StepUpProcess"/>
    <dgm:cxn modelId="{4390A12F-E062-41E4-A14D-023FD4C7F36D}" type="presParOf" srcId="{444AD680-397A-4119-B91B-81987102255A}" destId="{28D20C45-FAE2-4CC3-B743-D7D38AA0C477}" srcOrd="0" destOrd="0" presId="urn:microsoft.com/office/officeart/2009/3/layout/StepUpProcess"/>
    <dgm:cxn modelId="{400DC6AC-71FE-407C-9A04-1E741BEEF983}" type="presParOf" srcId="{444AD680-397A-4119-B91B-81987102255A}" destId="{3844AA5D-5D97-4071-899D-14BA31C9CCAF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FB7C8D9-291A-41DA-BD75-4D2A9A83578D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8D500A5B-A847-433B-9E22-57D8DAEA8A5D}">
      <dgm:prSet phldrT="[Текст]" custT="1"/>
      <dgm:spPr>
        <a:noFill/>
        <a:ln w="19050">
          <a:noFill/>
        </a:ln>
      </dgm:spPr>
      <dgm:t>
        <a:bodyPr/>
        <a:lstStyle/>
        <a:p>
          <a:pPr>
            <a:spcAft>
              <a:spcPts val="0"/>
            </a:spcAft>
          </a:pPr>
          <a:r>
            <a:rPr lang="ru-RU" sz="1600" b="1" dirty="0" smtClean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rPr>
            <a:t>ШЫҒАРМАШЫЛЫҚ:                                    </a:t>
          </a:r>
          <a:endParaRPr lang="en-US" sz="1600" b="1" dirty="0" smtClean="0">
            <a:solidFill>
              <a:schemeClr val="tx1"/>
            </a:solidFill>
            <a:latin typeface="Arial Narrow" panose="020B0606020202030204" pitchFamily="34" charset="0"/>
            <a:cs typeface="Arial" panose="020B0604020202020204" pitchFamily="34" charset="0"/>
          </a:endParaRPr>
        </a:p>
        <a:p>
          <a:pPr>
            <a:spcAft>
              <a:spcPts val="0"/>
            </a:spcAft>
          </a:pPr>
          <a:r>
            <a:rPr lang="kk-KZ" sz="1600" dirty="0" smtClean="0">
              <a:solidFill>
                <a:schemeClr val="tx1"/>
              </a:solidFill>
              <a:latin typeface="Arial Narrow" panose="020B0606020202030204" pitchFamily="34" charset="0"/>
            </a:rPr>
            <a:t>сурет салу</a:t>
          </a:r>
          <a:endParaRPr lang="ru-RU" sz="1600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8224B2BE-9811-485C-9C6A-20956E314225}" type="parTrans" cxnId="{D401A140-627C-457C-81EF-8093BF0DEC7B}">
      <dgm:prSet/>
      <dgm:spPr/>
      <dgm:t>
        <a:bodyPr/>
        <a:lstStyle/>
        <a:p>
          <a:endParaRPr lang="ru-RU">
            <a:latin typeface="Arial Narrow" panose="020B0606020202030204" pitchFamily="34" charset="0"/>
          </a:endParaRPr>
        </a:p>
      </dgm:t>
    </dgm:pt>
    <dgm:pt modelId="{441177C1-6EF3-41C6-885A-1ADE152A60E2}" type="sibTrans" cxnId="{D401A140-627C-457C-81EF-8093BF0DEC7B}">
      <dgm:prSet/>
      <dgm:spPr/>
      <dgm:t>
        <a:bodyPr/>
        <a:lstStyle/>
        <a:p>
          <a:endParaRPr lang="ru-RU">
            <a:latin typeface="Arial Narrow" panose="020B0606020202030204" pitchFamily="34" charset="0"/>
          </a:endParaRPr>
        </a:p>
      </dgm:t>
    </dgm:pt>
    <dgm:pt modelId="{1DCBCAA5-0E20-469C-86C1-29D42FBA0F61}">
      <dgm:prSet phldrT="[Текст]" custT="1"/>
      <dgm:spPr>
        <a:noFill/>
        <a:ln w="19050">
          <a:noFill/>
        </a:ln>
      </dgm:spPr>
      <dgm:t>
        <a:bodyPr/>
        <a:lstStyle/>
        <a:p>
          <a:endParaRPr lang="ru-RU" sz="1600" dirty="0" smtClean="0">
            <a:solidFill>
              <a:schemeClr val="tx1"/>
            </a:solidFill>
            <a:latin typeface="Arial Narrow" panose="020B0606020202030204" pitchFamily="34" charset="0"/>
            <a:cs typeface="Arial" panose="020B0604020202020204" pitchFamily="34" charset="0"/>
          </a:endParaRPr>
        </a:p>
        <a:p>
          <a:r>
            <a:rPr lang="ru-RU" sz="1800" b="1" dirty="0" err="1" smtClean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rPr>
            <a:t>Бейнелеу</a:t>
          </a:r>
          <a:r>
            <a:rPr lang="ru-RU" sz="1800" b="1" dirty="0" smtClean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rPr>
            <a:t> </a:t>
          </a:r>
          <a:r>
            <a:rPr lang="ru-RU" sz="1800" b="1" dirty="0" err="1" smtClean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rPr>
            <a:t>өнері</a:t>
          </a:r>
          <a:endParaRPr lang="ru-RU" sz="1800" b="1" dirty="0" smtClean="0">
            <a:solidFill>
              <a:schemeClr val="tx1"/>
            </a:solidFill>
            <a:latin typeface="Arial Narrow" panose="020B0606020202030204" pitchFamily="34" charset="0"/>
            <a:cs typeface="Arial" panose="020B0604020202020204" pitchFamily="34" charset="0"/>
          </a:endParaRPr>
        </a:p>
        <a:p>
          <a:endParaRPr lang="ru-RU" sz="1600" dirty="0">
            <a:solidFill>
              <a:schemeClr val="tx1"/>
            </a:solidFill>
            <a:latin typeface="Arial Narrow" panose="020B0606020202030204" pitchFamily="34" charset="0"/>
            <a:cs typeface="Arial" panose="020B0604020202020204" pitchFamily="34" charset="0"/>
          </a:endParaRPr>
        </a:p>
      </dgm:t>
    </dgm:pt>
    <dgm:pt modelId="{CCAB483D-273F-4B02-B9C0-CEE891DE11DC}" type="parTrans" cxnId="{9CFB1156-D990-4DF7-B9BC-E74B62099FF3}">
      <dgm:prSet/>
      <dgm:spPr/>
      <dgm:t>
        <a:bodyPr/>
        <a:lstStyle/>
        <a:p>
          <a:endParaRPr lang="ru-RU">
            <a:latin typeface="Arial Narrow" panose="020B0606020202030204" pitchFamily="34" charset="0"/>
          </a:endParaRPr>
        </a:p>
      </dgm:t>
    </dgm:pt>
    <dgm:pt modelId="{E2FA0EAB-EA75-4F6E-919A-50F9AABE99D9}" type="sibTrans" cxnId="{9CFB1156-D990-4DF7-B9BC-E74B62099FF3}">
      <dgm:prSet/>
      <dgm:spPr/>
      <dgm:t>
        <a:bodyPr/>
        <a:lstStyle/>
        <a:p>
          <a:endParaRPr lang="ru-RU">
            <a:latin typeface="Arial Narrow" panose="020B0606020202030204" pitchFamily="34" charset="0"/>
          </a:endParaRPr>
        </a:p>
      </dgm:t>
    </dgm:pt>
    <dgm:pt modelId="{B88450E2-9F20-4012-96FF-B5BD399CC856}" type="pres">
      <dgm:prSet presAssocID="{5FB7C8D9-291A-41DA-BD75-4D2A9A83578D}" presName="Name0" presStyleCnt="0">
        <dgm:presLayoutVars>
          <dgm:dir/>
          <dgm:animLvl val="lvl"/>
          <dgm:resizeHandles val="exact"/>
        </dgm:presLayoutVars>
      </dgm:prSet>
      <dgm:spPr/>
    </dgm:pt>
    <dgm:pt modelId="{1B451998-D5FA-450D-80D4-1E9DBA865762}" type="pres">
      <dgm:prSet presAssocID="{8D500A5B-A847-433B-9E22-57D8DAEA8A5D}" presName="parTxOnly" presStyleLbl="node1" presStyleIdx="0" presStyleCnt="2" custLinFactNeighborX="23392" custLinFactNeighborY="-1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23465B-636C-4C18-93EB-C85532B21C3C}" type="pres">
      <dgm:prSet presAssocID="{441177C1-6EF3-41C6-885A-1ADE152A60E2}" presName="parTxOnlySpace" presStyleCnt="0"/>
      <dgm:spPr/>
    </dgm:pt>
    <dgm:pt modelId="{5DCC7C65-E278-4DF1-A9E6-FD3197651669}" type="pres">
      <dgm:prSet presAssocID="{1DCBCAA5-0E20-469C-86C1-29D42FBA0F61}" presName="parTxOnly" presStyleLbl="node1" presStyleIdx="1" presStyleCnt="2" custScaleX="7830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CFB1156-D990-4DF7-B9BC-E74B62099FF3}" srcId="{5FB7C8D9-291A-41DA-BD75-4D2A9A83578D}" destId="{1DCBCAA5-0E20-469C-86C1-29D42FBA0F61}" srcOrd="1" destOrd="0" parTransId="{CCAB483D-273F-4B02-B9C0-CEE891DE11DC}" sibTransId="{E2FA0EAB-EA75-4F6E-919A-50F9AABE99D9}"/>
    <dgm:cxn modelId="{8BF08CCF-DBD5-4998-AD43-7818375476C5}" type="presOf" srcId="{1DCBCAA5-0E20-469C-86C1-29D42FBA0F61}" destId="{5DCC7C65-E278-4DF1-A9E6-FD3197651669}" srcOrd="0" destOrd="0" presId="urn:microsoft.com/office/officeart/2005/8/layout/chevron1"/>
    <dgm:cxn modelId="{B6F5C575-AB3F-4A2D-ABF6-2805B2C909F6}" type="presOf" srcId="{5FB7C8D9-291A-41DA-BD75-4D2A9A83578D}" destId="{B88450E2-9F20-4012-96FF-B5BD399CC856}" srcOrd="0" destOrd="0" presId="urn:microsoft.com/office/officeart/2005/8/layout/chevron1"/>
    <dgm:cxn modelId="{D401A140-627C-457C-81EF-8093BF0DEC7B}" srcId="{5FB7C8D9-291A-41DA-BD75-4D2A9A83578D}" destId="{8D500A5B-A847-433B-9E22-57D8DAEA8A5D}" srcOrd="0" destOrd="0" parTransId="{8224B2BE-9811-485C-9C6A-20956E314225}" sibTransId="{441177C1-6EF3-41C6-885A-1ADE152A60E2}"/>
    <dgm:cxn modelId="{C0AB5EDE-1686-4CDB-BD8F-77BC9B2143A1}" type="presOf" srcId="{8D500A5B-A847-433B-9E22-57D8DAEA8A5D}" destId="{1B451998-D5FA-450D-80D4-1E9DBA865762}" srcOrd="0" destOrd="0" presId="urn:microsoft.com/office/officeart/2005/8/layout/chevron1"/>
    <dgm:cxn modelId="{AB9D704B-C012-4320-8A72-7C6A5A81F2B8}" type="presParOf" srcId="{B88450E2-9F20-4012-96FF-B5BD399CC856}" destId="{1B451998-D5FA-450D-80D4-1E9DBA865762}" srcOrd="0" destOrd="0" presId="urn:microsoft.com/office/officeart/2005/8/layout/chevron1"/>
    <dgm:cxn modelId="{CC086FBD-E2B4-4F1A-873E-FAA146E2D8A3}" type="presParOf" srcId="{B88450E2-9F20-4012-96FF-B5BD399CC856}" destId="{FC23465B-636C-4C18-93EB-C85532B21C3C}" srcOrd="1" destOrd="0" presId="urn:microsoft.com/office/officeart/2005/8/layout/chevron1"/>
    <dgm:cxn modelId="{6156CAAE-EC30-42C4-84B2-381F9FE6EE69}" type="presParOf" srcId="{B88450E2-9F20-4012-96FF-B5BD399CC856}" destId="{5DCC7C65-E278-4DF1-A9E6-FD3197651669}" srcOrd="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BE91F23-C18B-42EA-902C-2808057B5BFB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34B0D1B2-0721-42B5-9B15-0F64A94D76BF}">
      <dgm:prSet phldrT="[Текст]" custT="1"/>
      <dgm:spPr>
        <a:noFill/>
        <a:ln w="19050">
          <a:noFill/>
        </a:ln>
      </dgm:spPr>
      <dgm:t>
        <a:bodyPr/>
        <a:lstStyle/>
        <a:p>
          <a:endParaRPr lang="ru-RU" sz="1600" b="1" dirty="0" smtClean="0">
            <a:solidFill>
              <a:schemeClr val="tx1"/>
            </a:solidFill>
            <a:latin typeface="Arial Narrow" panose="020B0606020202030204" pitchFamily="34" charset="0"/>
            <a:cs typeface="Arial" panose="020B0604020202020204" pitchFamily="34" charset="0"/>
          </a:endParaRPr>
        </a:p>
        <a:p>
          <a:r>
            <a:rPr lang="ru-RU" sz="1600" b="1" dirty="0" smtClean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rPr>
            <a:t>БАЙЛАНЫС: </a:t>
          </a:r>
        </a:p>
        <a:p>
          <a:r>
            <a:rPr lang="ru-RU" sz="1600" dirty="0" err="1" smtClean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rPr>
            <a:t>Сауаттылық</a:t>
          </a:r>
          <a:r>
            <a:rPr lang="ru-RU" sz="1600" dirty="0" smtClean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rPr>
            <a:t> пен </a:t>
          </a:r>
          <a:r>
            <a:rPr lang="ru-RU" sz="1600" dirty="0" err="1" smtClean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rPr>
            <a:t>хаттың</a:t>
          </a:r>
          <a:r>
            <a:rPr lang="ru-RU" sz="1600" dirty="0" smtClean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rPr>
            <a:t> </a:t>
          </a:r>
          <a:r>
            <a:rPr lang="ru-RU" sz="1600" dirty="0" err="1" smtClean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rPr>
            <a:t>элементтері</a:t>
          </a:r>
          <a:r>
            <a:rPr lang="ru-RU" sz="1600" dirty="0" smtClean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rPr>
            <a:t>  </a:t>
          </a:r>
          <a:endParaRPr lang="ru-RU" sz="1600" dirty="0">
            <a:solidFill>
              <a:schemeClr val="tx1"/>
            </a:solidFill>
            <a:latin typeface="Arial Narrow" panose="020B0606020202030204" pitchFamily="34" charset="0"/>
            <a:cs typeface="Arial" panose="020B0604020202020204" pitchFamily="34" charset="0"/>
          </a:endParaRPr>
        </a:p>
      </dgm:t>
    </dgm:pt>
    <dgm:pt modelId="{4E2975F8-28BB-4032-8495-BF5747C7B3A0}" type="parTrans" cxnId="{B535CE94-FA2F-44AF-AE68-B0198CACAC9D}">
      <dgm:prSet/>
      <dgm:spPr/>
      <dgm:t>
        <a:bodyPr/>
        <a:lstStyle/>
        <a:p>
          <a:endParaRPr lang="ru-RU">
            <a:latin typeface="Arial Narrow" panose="020B0606020202030204" pitchFamily="34" charset="0"/>
          </a:endParaRPr>
        </a:p>
      </dgm:t>
    </dgm:pt>
    <dgm:pt modelId="{9CA79263-4BEF-462F-9B0F-9939AAF2C82E}" type="sibTrans" cxnId="{B535CE94-FA2F-44AF-AE68-B0198CACAC9D}">
      <dgm:prSet/>
      <dgm:spPr/>
      <dgm:t>
        <a:bodyPr/>
        <a:lstStyle/>
        <a:p>
          <a:endParaRPr lang="ru-RU">
            <a:latin typeface="Arial Narrow" panose="020B0606020202030204" pitchFamily="34" charset="0"/>
          </a:endParaRPr>
        </a:p>
      </dgm:t>
    </dgm:pt>
    <dgm:pt modelId="{8C945613-03CA-4806-83C6-9FA3D519BA81}">
      <dgm:prSet phldrT="[Текст]" custT="1"/>
      <dgm:spPr>
        <a:noFill/>
        <a:ln w="19050">
          <a:noFill/>
        </a:ln>
      </dgm:spPr>
      <dgm:t>
        <a:bodyPr/>
        <a:lstStyle/>
        <a:p>
          <a:r>
            <a:rPr lang="kk-KZ" sz="1800" b="1" dirty="0" smtClean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rPr>
            <a:t>Сауаттылыққа оқыту</a:t>
          </a:r>
          <a:endParaRPr lang="ru-RU" sz="1800" b="1" dirty="0">
            <a:solidFill>
              <a:schemeClr val="tx1"/>
            </a:solidFill>
            <a:latin typeface="Arial Narrow" panose="020B0606020202030204" pitchFamily="34" charset="0"/>
            <a:cs typeface="Arial" panose="020B0604020202020204" pitchFamily="34" charset="0"/>
          </a:endParaRPr>
        </a:p>
      </dgm:t>
    </dgm:pt>
    <dgm:pt modelId="{62E39CA0-5CD1-4BCE-A828-39F188E311D9}" type="parTrans" cxnId="{17CFBFDB-AC21-40AB-8D1A-F90DCBB40A3E}">
      <dgm:prSet/>
      <dgm:spPr/>
      <dgm:t>
        <a:bodyPr/>
        <a:lstStyle/>
        <a:p>
          <a:endParaRPr lang="ru-RU">
            <a:latin typeface="Arial Narrow" panose="020B0606020202030204" pitchFamily="34" charset="0"/>
          </a:endParaRPr>
        </a:p>
      </dgm:t>
    </dgm:pt>
    <dgm:pt modelId="{7D8E9D09-8646-4A39-B313-7B5F1B632CE8}" type="sibTrans" cxnId="{17CFBFDB-AC21-40AB-8D1A-F90DCBB40A3E}">
      <dgm:prSet/>
      <dgm:spPr/>
      <dgm:t>
        <a:bodyPr/>
        <a:lstStyle/>
        <a:p>
          <a:endParaRPr lang="ru-RU">
            <a:latin typeface="Arial Narrow" panose="020B0606020202030204" pitchFamily="34" charset="0"/>
          </a:endParaRPr>
        </a:p>
      </dgm:t>
    </dgm:pt>
    <dgm:pt modelId="{A786CEC3-7F56-4FC5-8A60-95D4C99103A3}" type="pres">
      <dgm:prSet presAssocID="{EBE91F23-C18B-42EA-902C-2808057B5BFB}" presName="Name0" presStyleCnt="0">
        <dgm:presLayoutVars>
          <dgm:dir/>
          <dgm:animLvl val="lvl"/>
          <dgm:resizeHandles val="exact"/>
        </dgm:presLayoutVars>
      </dgm:prSet>
      <dgm:spPr/>
    </dgm:pt>
    <dgm:pt modelId="{9267872B-5CD9-4424-A15B-799DEB095BF9}" type="pres">
      <dgm:prSet presAssocID="{34B0D1B2-0721-42B5-9B15-0F64A94D76BF}" presName="parTxOnly" presStyleLbl="node1" presStyleIdx="0" presStyleCnt="2" custScaleY="8770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8CEF9D-D959-4D0F-8044-155B6C22570F}" type="pres">
      <dgm:prSet presAssocID="{9CA79263-4BEF-462F-9B0F-9939AAF2C82E}" presName="parTxOnlySpace" presStyleCnt="0"/>
      <dgm:spPr/>
    </dgm:pt>
    <dgm:pt modelId="{BDC97B8D-35CC-48E8-9A21-345D3536C939}" type="pres">
      <dgm:prSet presAssocID="{8C945613-03CA-4806-83C6-9FA3D519BA81}" presName="parTxOnly" presStyleLbl="node1" presStyleIdx="1" presStyleCnt="2" custScaleX="78672" custLinFactNeighborX="17403" custLinFactNeighborY="-605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010861A-D491-4BD6-8E01-CED31C73FB33}" type="presOf" srcId="{EBE91F23-C18B-42EA-902C-2808057B5BFB}" destId="{A786CEC3-7F56-4FC5-8A60-95D4C99103A3}" srcOrd="0" destOrd="0" presId="urn:microsoft.com/office/officeart/2005/8/layout/chevron1"/>
    <dgm:cxn modelId="{63496547-80FF-4651-B5E6-2353D5282B3F}" type="presOf" srcId="{34B0D1B2-0721-42B5-9B15-0F64A94D76BF}" destId="{9267872B-5CD9-4424-A15B-799DEB095BF9}" srcOrd="0" destOrd="0" presId="urn:microsoft.com/office/officeart/2005/8/layout/chevron1"/>
    <dgm:cxn modelId="{B535CE94-FA2F-44AF-AE68-B0198CACAC9D}" srcId="{EBE91F23-C18B-42EA-902C-2808057B5BFB}" destId="{34B0D1B2-0721-42B5-9B15-0F64A94D76BF}" srcOrd="0" destOrd="0" parTransId="{4E2975F8-28BB-4032-8495-BF5747C7B3A0}" sibTransId="{9CA79263-4BEF-462F-9B0F-9939AAF2C82E}"/>
    <dgm:cxn modelId="{17CFBFDB-AC21-40AB-8D1A-F90DCBB40A3E}" srcId="{EBE91F23-C18B-42EA-902C-2808057B5BFB}" destId="{8C945613-03CA-4806-83C6-9FA3D519BA81}" srcOrd="1" destOrd="0" parTransId="{62E39CA0-5CD1-4BCE-A828-39F188E311D9}" sibTransId="{7D8E9D09-8646-4A39-B313-7B5F1B632CE8}"/>
    <dgm:cxn modelId="{899FF059-978F-482F-BC0E-796E1B5178A3}" type="presOf" srcId="{8C945613-03CA-4806-83C6-9FA3D519BA81}" destId="{BDC97B8D-35CC-48E8-9A21-345D3536C939}" srcOrd="0" destOrd="0" presId="urn:microsoft.com/office/officeart/2005/8/layout/chevron1"/>
    <dgm:cxn modelId="{125C6DA5-055A-4284-BAF2-992CC84995BE}" type="presParOf" srcId="{A786CEC3-7F56-4FC5-8A60-95D4C99103A3}" destId="{9267872B-5CD9-4424-A15B-799DEB095BF9}" srcOrd="0" destOrd="0" presId="urn:microsoft.com/office/officeart/2005/8/layout/chevron1"/>
    <dgm:cxn modelId="{3315A48F-B405-406A-A5E6-7288F5704F25}" type="presParOf" srcId="{A786CEC3-7F56-4FC5-8A60-95D4C99103A3}" destId="{E88CEF9D-D959-4D0F-8044-155B6C22570F}" srcOrd="1" destOrd="0" presId="urn:microsoft.com/office/officeart/2005/8/layout/chevron1"/>
    <dgm:cxn modelId="{5AC134F1-6A4B-4E71-BBE7-C10867580609}" type="presParOf" srcId="{A786CEC3-7F56-4FC5-8A60-95D4C99103A3}" destId="{BDC97B8D-35CC-48E8-9A21-345D3536C939}" srcOrd="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FB7C8D9-291A-41DA-BD75-4D2A9A83578D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8D500A5B-A847-433B-9E22-57D8DAEA8A5D}">
      <dgm:prSet phldrT="[Текст]" custT="1"/>
      <dgm:spPr>
        <a:noFill/>
        <a:ln w="19050">
          <a:noFill/>
        </a:ln>
      </dgm:spPr>
      <dgm:t>
        <a:bodyPr/>
        <a:lstStyle/>
        <a:p>
          <a:pPr>
            <a:spcAft>
              <a:spcPts val="0"/>
            </a:spcAft>
          </a:pPr>
          <a:r>
            <a:rPr lang="ru-RU" sz="1600" b="1" dirty="0" smtClean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rPr>
            <a:t>ТАНЫМ:                                          </a:t>
          </a:r>
        </a:p>
        <a:p>
          <a:pPr>
            <a:spcAft>
              <a:spcPts val="0"/>
            </a:spcAft>
          </a:pPr>
          <a:r>
            <a:rPr lang="ru-RU" sz="1600" dirty="0" err="1" smtClean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rPr>
            <a:t>Жаратылыстану</a:t>
          </a:r>
          <a:r>
            <a:rPr lang="ru-RU" sz="1600" dirty="0" smtClean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rPr>
            <a:t> </a:t>
          </a:r>
          <a:r>
            <a:rPr lang="ru-RU" sz="1600" dirty="0" err="1" smtClean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rPr>
            <a:t>және</a:t>
          </a:r>
          <a:r>
            <a:rPr lang="ru-RU" sz="1600" dirty="0" smtClean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rPr>
            <a:t> экология </a:t>
          </a:r>
          <a:r>
            <a:rPr lang="ru-RU" sz="1600" dirty="0" err="1" smtClean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rPr>
            <a:t>негіздері</a:t>
          </a:r>
          <a:endParaRPr lang="ru-RU" sz="1600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8224B2BE-9811-485C-9C6A-20956E314225}" type="parTrans" cxnId="{D401A140-627C-457C-81EF-8093BF0DEC7B}">
      <dgm:prSet/>
      <dgm:spPr/>
      <dgm:t>
        <a:bodyPr/>
        <a:lstStyle/>
        <a:p>
          <a:endParaRPr lang="ru-RU">
            <a:latin typeface="Arial Narrow" panose="020B0606020202030204" pitchFamily="34" charset="0"/>
          </a:endParaRPr>
        </a:p>
      </dgm:t>
    </dgm:pt>
    <dgm:pt modelId="{441177C1-6EF3-41C6-885A-1ADE152A60E2}" type="sibTrans" cxnId="{D401A140-627C-457C-81EF-8093BF0DEC7B}">
      <dgm:prSet/>
      <dgm:spPr/>
      <dgm:t>
        <a:bodyPr/>
        <a:lstStyle/>
        <a:p>
          <a:endParaRPr lang="ru-RU">
            <a:latin typeface="Arial Narrow" panose="020B0606020202030204" pitchFamily="34" charset="0"/>
          </a:endParaRPr>
        </a:p>
      </dgm:t>
    </dgm:pt>
    <dgm:pt modelId="{1DCBCAA5-0E20-469C-86C1-29D42FBA0F61}">
      <dgm:prSet phldrT="[Текст]" custT="1"/>
      <dgm:spPr>
        <a:noFill/>
        <a:ln w="19050">
          <a:noFill/>
        </a:ln>
      </dgm:spPr>
      <dgm:t>
        <a:bodyPr/>
        <a:lstStyle/>
        <a:p>
          <a:endParaRPr lang="ru-RU" sz="1600" dirty="0" smtClean="0">
            <a:solidFill>
              <a:schemeClr val="tx1"/>
            </a:solidFill>
            <a:latin typeface="Arial Narrow" panose="020B0606020202030204" pitchFamily="34" charset="0"/>
            <a:cs typeface="Arial" panose="020B0604020202020204" pitchFamily="34" charset="0"/>
          </a:endParaRPr>
        </a:p>
        <a:p>
          <a:r>
            <a:rPr lang="ru-RU" sz="1800" b="1" dirty="0" err="1" smtClean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rPr>
            <a:t>Жаратылыстану</a:t>
          </a:r>
          <a:r>
            <a:rPr lang="ru-RU" sz="1800" b="1" dirty="0" smtClean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rPr>
            <a:t> </a:t>
          </a:r>
        </a:p>
        <a:p>
          <a:endParaRPr lang="ru-RU" sz="1600" dirty="0">
            <a:solidFill>
              <a:schemeClr val="tx1"/>
            </a:solidFill>
            <a:latin typeface="Arial Narrow" panose="020B0606020202030204" pitchFamily="34" charset="0"/>
            <a:cs typeface="Arial" panose="020B0604020202020204" pitchFamily="34" charset="0"/>
          </a:endParaRPr>
        </a:p>
      </dgm:t>
    </dgm:pt>
    <dgm:pt modelId="{CCAB483D-273F-4B02-B9C0-CEE891DE11DC}" type="parTrans" cxnId="{9CFB1156-D990-4DF7-B9BC-E74B62099FF3}">
      <dgm:prSet/>
      <dgm:spPr/>
      <dgm:t>
        <a:bodyPr/>
        <a:lstStyle/>
        <a:p>
          <a:endParaRPr lang="ru-RU">
            <a:latin typeface="Arial Narrow" panose="020B0606020202030204" pitchFamily="34" charset="0"/>
          </a:endParaRPr>
        </a:p>
      </dgm:t>
    </dgm:pt>
    <dgm:pt modelId="{E2FA0EAB-EA75-4F6E-919A-50F9AABE99D9}" type="sibTrans" cxnId="{9CFB1156-D990-4DF7-B9BC-E74B62099FF3}">
      <dgm:prSet/>
      <dgm:spPr/>
      <dgm:t>
        <a:bodyPr/>
        <a:lstStyle/>
        <a:p>
          <a:endParaRPr lang="ru-RU">
            <a:latin typeface="Arial Narrow" panose="020B0606020202030204" pitchFamily="34" charset="0"/>
          </a:endParaRPr>
        </a:p>
      </dgm:t>
    </dgm:pt>
    <dgm:pt modelId="{B88450E2-9F20-4012-96FF-B5BD399CC856}" type="pres">
      <dgm:prSet presAssocID="{5FB7C8D9-291A-41DA-BD75-4D2A9A83578D}" presName="Name0" presStyleCnt="0">
        <dgm:presLayoutVars>
          <dgm:dir/>
          <dgm:animLvl val="lvl"/>
          <dgm:resizeHandles val="exact"/>
        </dgm:presLayoutVars>
      </dgm:prSet>
      <dgm:spPr/>
    </dgm:pt>
    <dgm:pt modelId="{1B451998-D5FA-450D-80D4-1E9DBA865762}" type="pres">
      <dgm:prSet presAssocID="{8D500A5B-A847-433B-9E22-57D8DAEA8A5D}" presName="parTxOnly" presStyleLbl="node1" presStyleIdx="0" presStyleCnt="2" custScaleX="95050" custLinFactNeighborX="22964" custLinFactNeighborY="-1111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23465B-636C-4C18-93EB-C85532B21C3C}" type="pres">
      <dgm:prSet presAssocID="{441177C1-6EF3-41C6-885A-1ADE152A60E2}" presName="parTxOnlySpace" presStyleCnt="0"/>
      <dgm:spPr/>
    </dgm:pt>
    <dgm:pt modelId="{5DCC7C65-E278-4DF1-A9E6-FD3197651669}" type="pres">
      <dgm:prSet presAssocID="{1DCBCAA5-0E20-469C-86C1-29D42FBA0F61}" presName="parTxOnly" presStyleLbl="node1" presStyleIdx="1" presStyleCnt="2" custScaleX="87593" custLinFactNeighborX="1644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CFB1156-D990-4DF7-B9BC-E74B62099FF3}" srcId="{5FB7C8D9-291A-41DA-BD75-4D2A9A83578D}" destId="{1DCBCAA5-0E20-469C-86C1-29D42FBA0F61}" srcOrd="1" destOrd="0" parTransId="{CCAB483D-273F-4B02-B9C0-CEE891DE11DC}" sibTransId="{E2FA0EAB-EA75-4F6E-919A-50F9AABE99D9}"/>
    <dgm:cxn modelId="{19D20E96-81E1-42E1-B2A1-9988B2CD2928}" type="presOf" srcId="{1DCBCAA5-0E20-469C-86C1-29D42FBA0F61}" destId="{5DCC7C65-E278-4DF1-A9E6-FD3197651669}" srcOrd="0" destOrd="0" presId="urn:microsoft.com/office/officeart/2005/8/layout/chevron1"/>
    <dgm:cxn modelId="{D401A140-627C-457C-81EF-8093BF0DEC7B}" srcId="{5FB7C8D9-291A-41DA-BD75-4D2A9A83578D}" destId="{8D500A5B-A847-433B-9E22-57D8DAEA8A5D}" srcOrd="0" destOrd="0" parTransId="{8224B2BE-9811-485C-9C6A-20956E314225}" sibTransId="{441177C1-6EF3-41C6-885A-1ADE152A60E2}"/>
    <dgm:cxn modelId="{8999B172-0463-4EAE-BEF9-74B15B98C4EC}" type="presOf" srcId="{5FB7C8D9-291A-41DA-BD75-4D2A9A83578D}" destId="{B88450E2-9F20-4012-96FF-B5BD399CC856}" srcOrd="0" destOrd="0" presId="urn:microsoft.com/office/officeart/2005/8/layout/chevron1"/>
    <dgm:cxn modelId="{2629F0DD-0008-471C-96C9-40085E7FC88D}" type="presOf" srcId="{8D500A5B-A847-433B-9E22-57D8DAEA8A5D}" destId="{1B451998-D5FA-450D-80D4-1E9DBA865762}" srcOrd="0" destOrd="0" presId="urn:microsoft.com/office/officeart/2005/8/layout/chevron1"/>
    <dgm:cxn modelId="{090499A1-60F7-46B2-936F-505EB34AF6D6}" type="presParOf" srcId="{B88450E2-9F20-4012-96FF-B5BD399CC856}" destId="{1B451998-D5FA-450D-80D4-1E9DBA865762}" srcOrd="0" destOrd="0" presId="urn:microsoft.com/office/officeart/2005/8/layout/chevron1"/>
    <dgm:cxn modelId="{91D603CE-72F5-4F28-99EC-45ED2BE9F819}" type="presParOf" srcId="{B88450E2-9F20-4012-96FF-B5BD399CC856}" destId="{FC23465B-636C-4C18-93EB-C85532B21C3C}" srcOrd="1" destOrd="0" presId="urn:microsoft.com/office/officeart/2005/8/layout/chevron1"/>
    <dgm:cxn modelId="{F7BB4BAB-6485-47D0-A590-43EBBA4553E0}" type="presParOf" srcId="{B88450E2-9F20-4012-96FF-B5BD399CC856}" destId="{5DCC7C65-E278-4DF1-A9E6-FD3197651669}" srcOrd="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B2B829C-92D3-485A-A674-AE4B3D100BC4}" type="doc">
      <dgm:prSet loTypeId="urn:microsoft.com/office/officeart/2009/layout/ReverseList" loCatId="relationship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77619532-AC55-41CA-9D1F-AB9E1C63D415}">
      <dgm:prSet phldrT="[Text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marL="0" indent="0" algn="ctr">
            <a:lnSpc>
              <a:spcPct val="100000"/>
            </a:lnSpc>
          </a:pPr>
          <a:r>
            <a:rPr lang="ru-RU" sz="1900" dirty="0" err="1" smtClean="0">
              <a:latin typeface="Arial Narrow" panose="020B0606020202030204" pitchFamily="34" charset="0"/>
              <a:cs typeface="Arial" panose="020B0604020202020204" pitchFamily="34" charset="0"/>
            </a:rPr>
            <a:t>Тілдік</a:t>
          </a:r>
          <a:r>
            <a:rPr lang="ru-RU" sz="1900" dirty="0" smtClean="0">
              <a:latin typeface="Arial Narrow" panose="020B0606020202030204" pitchFamily="34" charset="0"/>
              <a:cs typeface="Arial" panose="020B0604020202020204" pitchFamily="34" charset="0"/>
            </a:rPr>
            <a:t> </a:t>
          </a:r>
          <a:r>
            <a:rPr lang="ru-RU" sz="1900" dirty="0" err="1" smtClean="0">
              <a:latin typeface="Arial Narrow" panose="020B0606020202030204" pitchFamily="34" charset="0"/>
              <a:cs typeface="Arial" panose="020B0604020202020204" pitchFamily="34" charset="0"/>
            </a:rPr>
            <a:t>емес</a:t>
          </a:r>
          <a:r>
            <a:rPr lang="ru-RU" sz="1900" dirty="0" smtClean="0">
              <a:latin typeface="Arial Narrow" panose="020B0606020202030204" pitchFamily="34" charset="0"/>
              <a:cs typeface="Arial" panose="020B0604020202020204" pitchFamily="34" charset="0"/>
            </a:rPr>
            <a:t> </a:t>
          </a:r>
          <a:r>
            <a:rPr lang="ru-RU" sz="1900" dirty="0" err="1" smtClean="0">
              <a:latin typeface="Arial Narrow" panose="020B0606020202030204" pitchFamily="34" charset="0"/>
              <a:cs typeface="Arial" panose="020B0604020202020204" pitchFamily="34" charset="0"/>
            </a:rPr>
            <a:t>пәндердің</a:t>
          </a:r>
          <a:r>
            <a:rPr lang="ru-RU" sz="1900" dirty="0" smtClean="0">
              <a:latin typeface="Arial Narrow" panose="020B0606020202030204" pitchFamily="34" charset="0"/>
              <a:cs typeface="Arial" panose="020B0604020202020204" pitchFamily="34" charset="0"/>
            </a:rPr>
            <a:t> </a:t>
          </a:r>
          <a:r>
            <a:rPr lang="ru-RU" sz="1900" dirty="0" err="1" smtClean="0">
              <a:latin typeface="Arial Narrow" panose="020B0606020202030204" pitchFamily="34" charset="0"/>
              <a:cs typeface="Arial" panose="020B0604020202020204" pitchFamily="34" charset="0"/>
            </a:rPr>
            <a:t>мұғалімдері</a:t>
          </a:r>
          <a:r>
            <a:rPr lang="ru-RU" sz="1900" dirty="0" smtClean="0">
              <a:latin typeface="Arial Narrow" panose="020B0606020202030204" pitchFamily="34" charset="0"/>
              <a:cs typeface="Arial" panose="020B0604020202020204" pitchFamily="34" charset="0"/>
            </a:rPr>
            <a:t> </a:t>
          </a:r>
        </a:p>
        <a:p>
          <a:pPr marL="0" indent="0" algn="ctr">
            <a:lnSpc>
              <a:spcPct val="100000"/>
            </a:lnSpc>
          </a:pPr>
          <a:r>
            <a:rPr lang="ru-RU" sz="1900" dirty="0" err="1" smtClean="0">
              <a:latin typeface="Arial Narrow" panose="020B0606020202030204" pitchFamily="34" charset="0"/>
              <a:cs typeface="Arial" panose="020B0604020202020204" pitchFamily="34" charset="0"/>
            </a:rPr>
            <a:t>пәндік</a:t>
          </a:r>
          <a:endParaRPr lang="ru-RU" sz="1900" dirty="0" smtClean="0">
            <a:latin typeface="Arial Narrow" panose="020B0606020202030204" pitchFamily="34" charset="0"/>
            <a:cs typeface="Arial" panose="020B0604020202020204" pitchFamily="34" charset="0"/>
          </a:endParaRPr>
        </a:p>
        <a:p>
          <a:pPr marL="0" indent="0" algn="ctr">
            <a:lnSpc>
              <a:spcPct val="100000"/>
            </a:lnSpc>
          </a:pPr>
          <a:r>
            <a:rPr lang="ru-RU" sz="1900" dirty="0" smtClean="0">
              <a:latin typeface="Arial Narrow" panose="020B0606020202030204" pitchFamily="34" charset="0"/>
              <a:cs typeface="Arial" panose="020B0604020202020204" pitchFamily="34" charset="0"/>
            </a:rPr>
            <a:t> </a:t>
          </a:r>
          <a:r>
            <a:rPr lang="ru-RU" sz="1900" b="1" dirty="0" smtClean="0">
              <a:latin typeface="Arial Narrow" panose="020B0606020202030204" pitchFamily="34" charset="0"/>
              <a:cs typeface="Arial" panose="020B0604020202020204" pitchFamily="34" charset="0"/>
            </a:rPr>
            <a:t>ТІЛДІҢ </a:t>
          </a:r>
        </a:p>
        <a:p>
          <a:pPr marL="0" indent="0" algn="ctr">
            <a:lnSpc>
              <a:spcPct val="100000"/>
            </a:lnSpc>
          </a:pPr>
          <a:r>
            <a:rPr lang="ru-RU" sz="1900" b="1" dirty="0" err="1" smtClean="0">
              <a:latin typeface="Arial Narrow" panose="020B0606020202030204" pitchFamily="34" charset="0"/>
              <a:cs typeface="Arial" panose="020B0604020202020204" pitchFamily="34" charset="0"/>
            </a:rPr>
            <a:t>дамуына</a:t>
          </a:r>
          <a:r>
            <a:rPr lang="ru-RU" sz="1900" b="1" dirty="0" smtClean="0">
              <a:latin typeface="Arial Narrow" panose="020B0606020202030204" pitchFamily="34" charset="0"/>
              <a:cs typeface="Arial" panose="020B0604020202020204" pitchFamily="34" charset="0"/>
            </a:rPr>
            <a:t> </a:t>
          </a:r>
          <a:r>
            <a:rPr lang="ru-RU" sz="1900" b="1" dirty="0" err="1" smtClean="0">
              <a:latin typeface="Arial Narrow" panose="020B0606020202030204" pitchFamily="34" charset="0"/>
              <a:cs typeface="Arial" panose="020B0604020202020204" pitchFamily="34" charset="0"/>
            </a:rPr>
            <a:t>ат</a:t>
          </a:r>
          <a:r>
            <a:rPr lang="ru-RU" sz="1900" b="1" dirty="0" smtClean="0">
              <a:latin typeface="Arial Narrow" panose="020B0606020202030204" pitchFamily="34" charset="0"/>
              <a:cs typeface="Arial" panose="020B0604020202020204" pitchFamily="34" charset="0"/>
            </a:rPr>
            <a:t> </a:t>
          </a:r>
          <a:r>
            <a:rPr lang="ru-RU" sz="1900" b="1" dirty="0" err="1" smtClean="0">
              <a:latin typeface="Arial Narrow" panose="020B0606020202030204" pitchFamily="34" charset="0"/>
              <a:cs typeface="Arial" panose="020B0604020202020204" pitchFamily="34" charset="0"/>
            </a:rPr>
            <a:t>салысады</a:t>
          </a:r>
          <a:r>
            <a:rPr lang="ru-RU" sz="1900" b="1" dirty="0" smtClean="0">
              <a:latin typeface="Arial Narrow" panose="020B0606020202030204" pitchFamily="34" charset="0"/>
              <a:cs typeface="Arial" panose="020B0604020202020204" pitchFamily="34" charset="0"/>
            </a:rPr>
            <a:t>. </a:t>
          </a:r>
          <a:endParaRPr lang="en-US" sz="1900" b="1" dirty="0">
            <a:latin typeface="Arial Narrow" panose="020B0606020202030204" pitchFamily="34" charset="0"/>
            <a:cs typeface="Arial" panose="020B0604020202020204" pitchFamily="34" charset="0"/>
          </a:endParaRPr>
        </a:p>
      </dgm:t>
    </dgm:pt>
    <dgm:pt modelId="{7704E4DC-DCEC-41EF-9ACC-28DEF9031456}" type="parTrans" cxnId="{5325B26D-956F-4363-98FF-DC9397903290}">
      <dgm:prSet/>
      <dgm:spPr/>
      <dgm:t>
        <a:bodyPr/>
        <a:lstStyle/>
        <a:p>
          <a:endParaRPr lang="en-US">
            <a:latin typeface="Arial Narrow" panose="020B0606020202030204" pitchFamily="34" charset="0"/>
            <a:cs typeface="Arial" panose="020B0604020202020204" pitchFamily="34" charset="0"/>
          </a:endParaRPr>
        </a:p>
      </dgm:t>
    </dgm:pt>
    <dgm:pt modelId="{4531E183-7B8A-460A-9E93-B9D87E18C8C5}" type="sibTrans" cxnId="{5325B26D-956F-4363-98FF-DC9397903290}">
      <dgm:prSet/>
      <dgm:spPr/>
      <dgm:t>
        <a:bodyPr/>
        <a:lstStyle/>
        <a:p>
          <a:endParaRPr lang="en-US">
            <a:latin typeface="Arial Narrow" panose="020B0606020202030204" pitchFamily="34" charset="0"/>
            <a:cs typeface="Arial" panose="020B0604020202020204" pitchFamily="34" charset="0"/>
          </a:endParaRPr>
        </a:p>
      </dgm:t>
    </dgm:pt>
    <dgm:pt modelId="{2B30D313-7BA0-4C83-9577-2F59034B5D36}">
      <dgm:prSet phldrT="[Text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pPr algn="ctr">
            <a:lnSpc>
              <a:spcPct val="100000"/>
            </a:lnSpc>
          </a:pPr>
          <a:r>
            <a:rPr lang="ru-RU" sz="2000" dirty="0" err="1" smtClean="0">
              <a:latin typeface="Arial Narrow" panose="020B0606020202030204" pitchFamily="34" charset="0"/>
              <a:cs typeface="Arial" panose="020B0604020202020204" pitchFamily="34" charset="0"/>
            </a:rPr>
            <a:t>Тілдік</a:t>
          </a:r>
          <a:r>
            <a:rPr lang="ru-RU" sz="2000" dirty="0" smtClean="0">
              <a:latin typeface="Arial Narrow" panose="020B0606020202030204" pitchFamily="34" charset="0"/>
              <a:cs typeface="Arial" panose="020B0604020202020204" pitchFamily="34" charset="0"/>
            </a:rPr>
            <a:t> </a:t>
          </a:r>
          <a:r>
            <a:rPr lang="ru-RU" sz="2000" dirty="0" err="1" smtClean="0">
              <a:latin typeface="Arial Narrow" panose="020B0606020202030204" pitchFamily="34" charset="0"/>
              <a:cs typeface="Arial" panose="020B0604020202020204" pitchFamily="34" charset="0"/>
            </a:rPr>
            <a:t>пәндердің</a:t>
          </a:r>
          <a:r>
            <a:rPr lang="ru-RU" sz="2000" dirty="0" smtClean="0">
              <a:latin typeface="Arial Narrow" panose="020B0606020202030204" pitchFamily="34" charset="0"/>
              <a:cs typeface="Arial" panose="020B0604020202020204" pitchFamily="34" charset="0"/>
            </a:rPr>
            <a:t> </a:t>
          </a:r>
          <a:r>
            <a:rPr lang="ru-RU" sz="2000" dirty="0" err="1" smtClean="0">
              <a:latin typeface="Arial Narrow" panose="020B0606020202030204" pitchFamily="34" charset="0"/>
              <a:cs typeface="Arial" panose="020B0604020202020204" pitchFamily="34" charset="0"/>
            </a:rPr>
            <a:t>мұғалімдері</a:t>
          </a:r>
          <a:r>
            <a:rPr lang="ru-RU" sz="2000" dirty="0" smtClean="0">
              <a:latin typeface="Arial Narrow" panose="020B0606020202030204" pitchFamily="34" charset="0"/>
              <a:cs typeface="Arial" panose="020B0604020202020204" pitchFamily="34" charset="0"/>
            </a:rPr>
            <a:t> </a:t>
          </a:r>
          <a:r>
            <a:rPr lang="ru-RU" sz="2000" dirty="0" err="1" smtClean="0">
              <a:latin typeface="Arial Narrow" panose="020B0606020202030204" pitchFamily="34" charset="0"/>
              <a:cs typeface="Arial" panose="020B0604020202020204" pitchFamily="34" charset="0"/>
            </a:rPr>
            <a:t>тілдік</a:t>
          </a:r>
          <a:r>
            <a:rPr lang="ru-RU" sz="2000" dirty="0" smtClean="0">
              <a:latin typeface="Arial Narrow" panose="020B0606020202030204" pitchFamily="34" charset="0"/>
              <a:cs typeface="Arial" panose="020B0604020202020204" pitchFamily="34" charset="0"/>
            </a:rPr>
            <a:t> </a:t>
          </a:r>
          <a:r>
            <a:rPr lang="ru-RU" sz="2000" dirty="0" err="1" smtClean="0">
              <a:latin typeface="Arial Narrow" panose="020B0606020202030204" pitchFamily="34" charset="0"/>
              <a:cs typeface="Arial" panose="020B0604020202020204" pitchFamily="34" charset="0"/>
            </a:rPr>
            <a:t>емес</a:t>
          </a:r>
          <a:endParaRPr lang="ru-RU" sz="2000" dirty="0" smtClean="0">
            <a:latin typeface="Arial Narrow" panose="020B0606020202030204" pitchFamily="34" charset="0"/>
            <a:cs typeface="Arial" panose="020B0604020202020204" pitchFamily="34" charset="0"/>
          </a:endParaRPr>
        </a:p>
        <a:p>
          <a:pPr algn="ctr">
            <a:lnSpc>
              <a:spcPct val="100000"/>
            </a:lnSpc>
          </a:pPr>
          <a:r>
            <a:rPr lang="ru-RU" sz="2000" dirty="0" smtClean="0">
              <a:latin typeface="Arial Narrow" panose="020B0606020202030204" pitchFamily="34" charset="0"/>
              <a:cs typeface="Arial" panose="020B0604020202020204" pitchFamily="34" charset="0"/>
            </a:rPr>
            <a:t> </a:t>
          </a:r>
          <a:r>
            <a:rPr lang="ru-RU" sz="2000" b="1" dirty="0" smtClean="0">
              <a:latin typeface="Arial Narrow" panose="020B0606020202030204" pitchFamily="34" charset="0"/>
              <a:cs typeface="Arial" panose="020B0604020202020204" pitchFamily="34" charset="0"/>
            </a:rPr>
            <a:t>МАЗМҰНДА</a:t>
          </a:r>
          <a:r>
            <a:rPr lang="ru-RU" sz="2000" dirty="0" smtClean="0">
              <a:latin typeface="Arial Narrow" panose="020B0606020202030204" pitchFamily="34" charset="0"/>
              <a:cs typeface="Arial" panose="020B0604020202020204" pitchFamily="34" charset="0"/>
            </a:rPr>
            <a:t> </a:t>
          </a:r>
          <a:r>
            <a:rPr lang="ru-RU" sz="2000" dirty="0" err="1" smtClean="0">
              <a:latin typeface="Arial Narrow" panose="020B0606020202030204" pitchFamily="34" charset="0"/>
              <a:cs typeface="Arial" panose="020B0604020202020204" pitchFamily="34" charset="0"/>
            </a:rPr>
            <a:t>оқытуды</a:t>
          </a:r>
          <a:r>
            <a:rPr lang="ru-RU" sz="2000" dirty="0" smtClean="0">
              <a:latin typeface="Arial Narrow" panose="020B0606020202030204" pitchFamily="34" charset="0"/>
              <a:cs typeface="Arial" panose="020B0604020202020204" pitchFamily="34" charset="0"/>
            </a:rPr>
            <a:t> </a:t>
          </a:r>
          <a:r>
            <a:rPr lang="ru-RU" sz="2000" dirty="0" err="1" smtClean="0">
              <a:latin typeface="Arial Narrow" panose="020B0606020202030204" pitchFamily="34" charset="0"/>
              <a:cs typeface="Arial" panose="020B0604020202020204" pitchFamily="34" charset="0"/>
            </a:rPr>
            <a:t>қолдайды</a:t>
          </a:r>
          <a:r>
            <a:rPr lang="ru-RU" sz="2000" dirty="0" smtClean="0">
              <a:latin typeface="Arial Narrow" panose="020B0606020202030204" pitchFamily="34" charset="0"/>
              <a:cs typeface="Arial" panose="020B0604020202020204" pitchFamily="34" charset="0"/>
            </a:rPr>
            <a:t>. </a:t>
          </a:r>
          <a:endParaRPr lang="en-US" sz="1900" b="1" dirty="0">
            <a:latin typeface="Arial Narrow" panose="020B0606020202030204" pitchFamily="34" charset="0"/>
            <a:cs typeface="Arial" panose="020B0604020202020204" pitchFamily="34" charset="0"/>
          </a:endParaRPr>
        </a:p>
      </dgm:t>
    </dgm:pt>
    <dgm:pt modelId="{51794181-5895-47DD-928E-271BAF0CFA88}" type="parTrans" cxnId="{1380C3D3-5963-4656-B60B-8B01E93D249E}">
      <dgm:prSet/>
      <dgm:spPr/>
      <dgm:t>
        <a:bodyPr/>
        <a:lstStyle/>
        <a:p>
          <a:endParaRPr lang="en-US">
            <a:latin typeface="Arial Narrow" panose="020B0606020202030204" pitchFamily="34" charset="0"/>
            <a:cs typeface="Arial" panose="020B0604020202020204" pitchFamily="34" charset="0"/>
          </a:endParaRPr>
        </a:p>
      </dgm:t>
    </dgm:pt>
    <dgm:pt modelId="{747564FC-A14B-4369-B96A-4603443A7B1B}" type="sibTrans" cxnId="{1380C3D3-5963-4656-B60B-8B01E93D249E}">
      <dgm:prSet/>
      <dgm:spPr/>
      <dgm:t>
        <a:bodyPr/>
        <a:lstStyle/>
        <a:p>
          <a:endParaRPr lang="en-US">
            <a:latin typeface="Arial Narrow" panose="020B0606020202030204" pitchFamily="34" charset="0"/>
            <a:cs typeface="Arial" panose="020B0604020202020204" pitchFamily="34" charset="0"/>
          </a:endParaRPr>
        </a:p>
      </dgm:t>
    </dgm:pt>
    <dgm:pt modelId="{8FE7BE63-CA8C-4D9B-98FF-585C5E434893}" type="pres">
      <dgm:prSet presAssocID="{CB2B829C-92D3-485A-A674-AE4B3D100BC4}" presName="Name0" presStyleCnt="0">
        <dgm:presLayoutVars>
          <dgm:chMax val="2"/>
          <dgm:chPref val="2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4CF79AFD-BC48-4878-A621-BC0F3949E467}" type="pres">
      <dgm:prSet presAssocID="{CB2B829C-92D3-485A-A674-AE4B3D100BC4}" presName="LeftText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0C0CE1-3B37-4FDE-9353-02443101A2D9}" type="pres">
      <dgm:prSet presAssocID="{CB2B829C-92D3-485A-A674-AE4B3D100BC4}" presName="LeftNode" presStyleLbl="bgImgPlace1" presStyleIdx="0" presStyleCnt="2" custScaleX="121059" custLinFactNeighborX="-3951" custLinFactNeighborY="425">
        <dgm:presLayoutVars>
          <dgm:chMax val="2"/>
          <dgm:chPref val="2"/>
        </dgm:presLayoutVars>
      </dgm:prSet>
      <dgm:spPr/>
      <dgm:t>
        <a:bodyPr/>
        <a:lstStyle/>
        <a:p>
          <a:endParaRPr lang="en-US"/>
        </a:p>
      </dgm:t>
    </dgm:pt>
    <dgm:pt modelId="{946B6798-DE74-420D-8CD4-FE9057302926}" type="pres">
      <dgm:prSet presAssocID="{CB2B829C-92D3-485A-A674-AE4B3D100BC4}" presName="RightText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2C4246-2A5D-4789-BB76-CDBAD6DCE803}" type="pres">
      <dgm:prSet presAssocID="{CB2B829C-92D3-485A-A674-AE4B3D100BC4}" presName="RightNode" presStyleLbl="bgImgPlace1" presStyleIdx="1" presStyleCnt="2" custScaleX="118602" custLinFactNeighborX="2713" custLinFactNeighborY="425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42D78AFF-2542-4F0F-9372-03797CC01FF9}" type="pres">
      <dgm:prSet presAssocID="{CB2B829C-92D3-485A-A674-AE4B3D100BC4}" presName="TopArrow" presStyleLbl="node1" presStyleIdx="0" presStyleCnt="2" custLinFactNeighborX="5349" custLinFactNeighborY="-2335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endParaRPr lang="ru-RU"/>
        </a:p>
      </dgm:t>
    </dgm:pt>
    <dgm:pt modelId="{680BD761-21EC-4B46-B944-F2D60DEAA8A8}" type="pres">
      <dgm:prSet presAssocID="{CB2B829C-92D3-485A-A674-AE4B3D100BC4}" presName="BottomArrow" presStyleLbl="node1" presStyleIdx="1" presStyleCnt="2" custLinFactNeighborX="5349" custLinFactNeighborY="1385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endParaRPr lang="ru-RU"/>
        </a:p>
      </dgm:t>
    </dgm:pt>
  </dgm:ptLst>
  <dgm:cxnLst>
    <dgm:cxn modelId="{1380C3D3-5963-4656-B60B-8B01E93D249E}" srcId="{CB2B829C-92D3-485A-A674-AE4B3D100BC4}" destId="{2B30D313-7BA0-4C83-9577-2F59034B5D36}" srcOrd="1" destOrd="0" parTransId="{51794181-5895-47DD-928E-271BAF0CFA88}" sibTransId="{747564FC-A14B-4369-B96A-4603443A7B1B}"/>
    <dgm:cxn modelId="{9A68920E-DD01-4BFB-A848-C69787EFF018}" type="presOf" srcId="{CB2B829C-92D3-485A-A674-AE4B3D100BC4}" destId="{8FE7BE63-CA8C-4D9B-98FF-585C5E434893}" srcOrd="0" destOrd="0" presId="urn:microsoft.com/office/officeart/2009/layout/ReverseList"/>
    <dgm:cxn modelId="{5325B26D-956F-4363-98FF-DC9397903290}" srcId="{CB2B829C-92D3-485A-A674-AE4B3D100BC4}" destId="{77619532-AC55-41CA-9D1F-AB9E1C63D415}" srcOrd="0" destOrd="0" parTransId="{7704E4DC-DCEC-41EF-9ACC-28DEF9031456}" sibTransId="{4531E183-7B8A-460A-9E93-B9D87E18C8C5}"/>
    <dgm:cxn modelId="{F7064040-A206-4413-B52E-20DCA25AD608}" type="presOf" srcId="{2B30D313-7BA0-4C83-9577-2F59034B5D36}" destId="{782C4246-2A5D-4789-BB76-CDBAD6DCE803}" srcOrd="1" destOrd="0" presId="urn:microsoft.com/office/officeart/2009/layout/ReverseList"/>
    <dgm:cxn modelId="{7CA0F719-B8B1-410D-A303-814B4B1079B7}" type="presOf" srcId="{77619532-AC55-41CA-9D1F-AB9E1C63D415}" destId="{4CF79AFD-BC48-4878-A621-BC0F3949E467}" srcOrd="0" destOrd="0" presId="urn:microsoft.com/office/officeart/2009/layout/ReverseList"/>
    <dgm:cxn modelId="{5AE08F43-74DB-4368-9676-BD8283BBC4F0}" type="presOf" srcId="{77619532-AC55-41CA-9D1F-AB9E1C63D415}" destId="{CF0C0CE1-3B37-4FDE-9353-02443101A2D9}" srcOrd="1" destOrd="0" presId="urn:microsoft.com/office/officeart/2009/layout/ReverseList"/>
    <dgm:cxn modelId="{2735ACAE-94ED-4640-8276-5974EF605A86}" type="presOf" srcId="{2B30D313-7BA0-4C83-9577-2F59034B5D36}" destId="{946B6798-DE74-420D-8CD4-FE9057302926}" srcOrd="0" destOrd="0" presId="urn:microsoft.com/office/officeart/2009/layout/ReverseList"/>
    <dgm:cxn modelId="{FB017409-1356-40C2-AAC4-8519FB7CD8F1}" type="presParOf" srcId="{8FE7BE63-CA8C-4D9B-98FF-585C5E434893}" destId="{4CF79AFD-BC48-4878-A621-BC0F3949E467}" srcOrd="0" destOrd="0" presId="urn:microsoft.com/office/officeart/2009/layout/ReverseList"/>
    <dgm:cxn modelId="{97F12249-45AC-43DB-B5C0-FC769FAC7036}" type="presParOf" srcId="{8FE7BE63-CA8C-4D9B-98FF-585C5E434893}" destId="{CF0C0CE1-3B37-4FDE-9353-02443101A2D9}" srcOrd="1" destOrd="0" presId="urn:microsoft.com/office/officeart/2009/layout/ReverseList"/>
    <dgm:cxn modelId="{890CA0A8-4586-41DA-86DC-BD8B6658C46F}" type="presParOf" srcId="{8FE7BE63-CA8C-4D9B-98FF-585C5E434893}" destId="{946B6798-DE74-420D-8CD4-FE9057302926}" srcOrd="2" destOrd="0" presId="urn:microsoft.com/office/officeart/2009/layout/ReverseList"/>
    <dgm:cxn modelId="{11592AF9-E77B-4F71-ADD3-865871BE8C2A}" type="presParOf" srcId="{8FE7BE63-CA8C-4D9B-98FF-585C5E434893}" destId="{782C4246-2A5D-4789-BB76-CDBAD6DCE803}" srcOrd="3" destOrd="0" presId="urn:microsoft.com/office/officeart/2009/layout/ReverseList"/>
    <dgm:cxn modelId="{4FF7D433-E2EE-495B-862C-49BD82590098}" type="presParOf" srcId="{8FE7BE63-CA8C-4D9B-98FF-585C5E434893}" destId="{42D78AFF-2542-4F0F-9372-03797CC01FF9}" srcOrd="4" destOrd="0" presId="urn:microsoft.com/office/officeart/2009/layout/ReverseList"/>
    <dgm:cxn modelId="{8511FF11-835A-4974-B33F-400C969F07AD}" type="presParOf" srcId="{8FE7BE63-CA8C-4D9B-98FF-585C5E434893}" destId="{680BD761-21EC-4B46-B944-F2D60DEAA8A8}" srcOrd="5" destOrd="0" presId="urn:microsoft.com/office/officeart/2009/layout/ReverseList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9/layout/ReverseList">
  <dgm:title val=""/>
  <dgm:desc val=""/>
  <dgm:catLst>
    <dgm:cat type="relationship" pri="38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clrData>
  <dgm:layoutNode name="Name0">
    <dgm:varLst>
      <dgm:chMax val="2"/>
      <dgm:chPref val="2"/>
      <dgm:animLvl val="lvl"/>
    </dgm:varLst>
    <dgm:choose name="Name1">
      <dgm:if name="Name2" axis="ch" ptType="node" func="cnt" op="lte" val="1">
        <dgm:alg type="composite">
          <dgm:param type="ar" val="0.9993"/>
        </dgm:alg>
      </dgm:if>
      <dgm:else name="Name3">
        <dgm:alg type="composite">
          <dgm:param type="ar" val="0.8036"/>
        </dgm:alg>
      </dgm:else>
    </dgm:choose>
    <dgm:shape xmlns:r="http://schemas.openxmlformats.org/officeDocument/2006/relationships" r:blip="">
      <dgm:adjLst/>
    </dgm:shape>
    <dgm:choose name="Name4">
      <dgm:if name="Name5" axis="ch" ptType="node" func="cnt" op="lte" val="1">
        <dgm:constrLst>
          <dgm:constr type="primFontSz" for="des" ptType="node" op="equ" val="65"/>
          <dgm:constr type="l" for="ch" forName="LeftNode" refType="w" fact="0"/>
          <dgm:constr type="t" for="ch" forName="LeftNode" refType="h" fact="0.25"/>
          <dgm:constr type="w" for="ch" forName="LeftNode" refType="w" fact="0.5"/>
          <dgm:constr type="h" for="ch" forName="LeftNode" refType="h"/>
          <dgm:constr type="l" for="ch" forName="LeftText" refType="w" fact="0"/>
          <dgm:constr type="t" for="ch" forName="LeftText" refType="h" fact="0.25"/>
          <dgm:constr type="w" for="ch" forName="LeftText" refType="w" fact="0.5"/>
          <dgm:constr type="h" for="ch" forName="LeftText" refType="h"/>
        </dgm:constrLst>
      </dgm:if>
      <dgm:else name="Name6">
        <dgm:constrLst>
          <dgm:constr type="primFontSz" for="des" ptType="node" op="equ" val="65"/>
          <dgm:constr type="l" for="ch" forName="LeftNode" refType="w" fact="0"/>
          <dgm:constr type="t" for="ch" forName="LeftNode" refType="h" fact="0.1786"/>
          <dgm:constr type="w" for="ch" forName="LeftNode" refType="w" fact="0.4889"/>
          <dgm:constr type="h" for="ch" forName="LeftNode" refType="h" fact="0.6429"/>
          <dgm:constr type="l" for="ch" forName="LeftText" refType="w" fact="0"/>
          <dgm:constr type="t" for="ch" forName="LeftText" refType="h" fact="0.1786"/>
          <dgm:constr type="w" for="ch" forName="LeftText" refType="w" fact="0.4889"/>
          <dgm:constr type="h" for="ch" forName="LeftText" refType="h" fact="0.6429"/>
          <dgm:constr type="l" for="ch" forName="RightNode" refType="w" fact="0.5111"/>
          <dgm:constr type="t" for="ch" forName="RightNode" refType="h" fact="0.1786"/>
          <dgm:constr type="w" for="ch" forName="RightNode" refType="w" fact="0.4889"/>
          <dgm:constr type="h" for="ch" forName="RightNode" refType="h" fact="0.6429"/>
          <dgm:constr type="l" for="ch" forName="RightText" refType="w" fact="0.5111"/>
          <dgm:constr type="t" for="ch" forName="RightText" refType="h" fact="0.1786"/>
          <dgm:constr type="w" for="ch" forName="RightText" refType="w" fact="0.4889"/>
          <dgm:constr type="h" for="ch" forName="RightText" refType="h" fact="0.6429"/>
          <dgm:constr type="l" for="ch" forName="TopArrow" refType="w" fact="0.2444"/>
          <dgm:constr type="t" for="ch" forName="TopArrow" refType="h" fact="0"/>
          <dgm:constr type="w" for="ch" forName="TopArrow" refType="w" fact="0.5111"/>
          <dgm:constr type="h" for="ch" forName="TopArrow" refType="h" fact="0.4107"/>
          <dgm:constr type="l" for="ch" forName="BottomArrow" refType="w" fact="0.2444"/>
          <dgm:constr type="t" for="ch" forName="BottomArrow" refType="h" fact="0.5893"/>
          <dgm:constr type="w" for="ch" forName="BottomArrow" refType="w" fact="0.5111"/>
          <dgm:constr type="h" for="ch" forName="BottomArrow" refType="h" fact="0.4107"/>
        </dgm:constrLst>
      </dgm:else>
    </dgm:choose>
    <dgm:choose name="Name7">
      <dgm:if name="Name8" axis="ch" ptType="node" func="cnt" op="gte" val="1">
        <dgm:layoutNode name="LeftText" styleLbl="revTx" moveWith="LeftNode">
          <dgm:varLst>
            <dgm:bulletEnabled val="1"/>
          </dgm:varLst>
          <dgm:alg type="tx">
            <dgm:param type="txAnchorVert" val="t"/>
            <dgm:param type="parTxLTRAlign" val="l"/>
          </dgm:alg>
          <dgm:choose name="Name9">
            <dgm:if name="Name10" axis="ch" ptType="node" func="cnt" op="lte" val="1">
              <dgm:shape xmlns:r="http://schemas.openxmlformats.org/officeDocument/2006/relationships" type="round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5"/>
                <dgm:constr type="bMarg" refType="primFontSz" fact="0.5"/>
              </dgm:constrLst>
            </dgm:if>
            <dgm:else name="Name11">
              <dgm:shape xmlns:r="http://schemas.openxmlformats.org/officeDocument/2006/relationships" rot="27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45"/>
                <dgm:constr type="tMarg" refType="primFontSz" fact="0.5"/>
                <dgm:constr type="bMarg" refType="primFontSz" fact="0.5"/>
              </dgm:constrLst>
            </dgm:else>
          </dgm:choose>
          <dgm:ruleLst>
            <dgm:rule type="primFontSz" val="5" fact="NaN" max="NaN"/>
          </dgm:ruleLst>
        </dgm:layoutNode>
        <dgm:layoutNode name="LeftNode" styleLbl="bgImgPlace1">
          <dgm:varLst>
            <dgm:chMax val="2"/>
            <dgm:chPref val="2"/>
          </dgm:varLst>
          <dgm:alg type="sp"/>
          <dgm:choose name="Name12">
            <dgm:if name="Name13" axis="ch" ptType="node" func="cnt" op="lte" val="1">
              <dgm:shape xmlns:r="http://schemas.openxmlformats.org/officeDocument/2006/relationships" type="roundRect" r:blip="">
                <dgm:adjLst>
                  <dgm:adj idx="1" val="0.1667"/>
                  <dgm:adj idx="2" val="0"/>
                </dgm:adjLst>
              </dgm:shape>
            </dgm:if>
            <dgm:else name="Name14">
              <dgm:shape xmlns:r="http://schemas.openxmlformats.org/officeDocument/2006/relationships" rot="270" type="round2SameRect" r:blip="">
                <dgm:adjLst>
                  <dgm:adj idx="1" val="0.1667"/>
                  <dgm:adj idx="2" val="0"/>
                </dgm:adjLst>
              </dgm:shape>
            </dgm:else>
          </dgm:choose>
          <dgm:presOf axis="ch desOrSelf" ptType="node node" st="1 1" cnt="1 0"/>
        </dgm:layoutNode>
        <dgm:choose name="Name15">
          <dgm:if name="Name16" axis="ch" ptType="node" func="cnt" op="gte" val="2">
            <dgm:layoutNode name="RightText" styleLbl="revTx" moveWith="RightNode">
              <dgm:varLst>
                <dgm:bulletEnabled val="1"/>
              </dgm:varLst>
              <dgm:alg type="tx">
                <dgm:param type="txAnchorVert" val="t"/>
                <dgm:param type="parTxLTRAlign" val="l"/>
              </dgm:alg>
              <dgm:shape xmlns:r="http://schemas.openxmlformats.org/officeDocument/2006/relationships" rot="9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  <dgm:constrLst>
                <dgm:constr type="lMarg" refType="primFontSz" fact="0.45"/>
                <dgm:constr type="rMarg" refType="primFontSz" fact="0.3"/>
                <dgm:constr type="tMarg" refType="primFontSz" fact="0.5"/>
                <dgm:constr type="bMarg" refType="primFontSz" fact="0.5"/>
              </dgm:constrLst>
              <dgm:ruleLst>
                <dgm:rule type="primFontSz" val="5" fact="NaN" max="NaN"/>
              </dgm:ruleLst>
            </dgm:layoutNode>
            <dgm:layoutNode name="RightNode" styleLbl="bgImgPlace1">
              <dgm:varLst>
                <dgm:chMax val="0"/>
                <dgm:chPref val="0"/>
              </dgm:varLst>
              <dgm:alg type="sp"/>
              <dgm:shape xmlns:r="http://schemas.openxmlformats.org/officeDocument/2006/relationships" rot="90" type="round2SameRect" r:blip="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</dgm:layoutNode>
            <dgm:layoutNode name="TopArrow">
              <dgm:alg type="sp"/>
              <dgm:shape xmlns:r="http://schemas.openxmlformats.org/officeDocument/2006/relationships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  <dgm:layoutNode name="BottomArrow">
              <dgm:alg type="sp"/>
              <dgm:shape xmlns:r="http://schemas.openxmlformats.org/officeDocument/2006/relationships" rot="180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</dgm:if>
          <dgm:else name="Name17"/>
        </dgm:choose>
      </dgm:if>
      <dgm:else name="Name1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40B959-63D5-42C3-954A-B90FC0DFDDC4}" type="datetimeFigureOut">
              <a:rPr lang="ru-RU" smtClean="0"/>
              <a:pPr/>
              <a:t>21.04.2016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52DB6C-C6E3-4AE0-98DE-63D2EAB57C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79670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2DB6C-C6E3-4AE0-98DE-63D2EAB57CA0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23766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Слайд 5</a:t>
            </a:r>
          </a:p>
          <a:p>
            <a:r>
              <a:rPr lang="ru-RU" dirty="0" smtClean="0"/>
              <a:t>Современная парадигма</a:t>
            </a:r>
            <a:r>
              <a:rPr lang="ru-RU" baseline="0" dirty="0" smtClean="0"/>
              <a:t> образования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5CA21D-6E62-1B4F-A892-29EA70E71FE5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3407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0113" y="739775"/>
            <a:ext cx="4935537" cy="37004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B80634-808C-4A86-8C97-1B3DB96B4819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0582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2DB6C-C6E3-4AE0-98DE-63D2EAB57CA0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44039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323707-200B-4135-A68A-97B8687C3FCD}" type="slidenum">
              <a:rPr lang="ru-RU" smtClean="0">
                <a:solidFill>
                  <a:prstClr val="black"/>
                </a:solidFill>
              </a:rPr>
              <a:pPr/>
              <a:t>16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2878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5955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dirty="0" smtClean="0">
              <a:latin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4C93B21-1116-4975-BB9A-AE10742FED00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9704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18922-CDE7-8644-BF2B-88874E20F731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754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5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dirty="0" smtClean="0">
              <a:latin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50CC945-EA1F-47E6-AC26-3D53C0E6EB6A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9689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2DB6C-C6E3-4AE0-98DE-63D2EAB57CA0}" type="slidenum">
              <a:rPr lang="ru-RU" smtClean="0"/>
              <a:pPr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38818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7DDC0-E53C-4199-87EA-4BE1AF2B4367}" type="datetime1">
              <a:rPr lang="ru-RU" smtClean="0"/>
              <a:pPr/>
              <a:t>21.04.2016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82B81-0758-4F7F-84B8-7FB537E20F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45662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97D42-4730-4260-9483-D0B8E8993C3B}" type="datetime1">
              <a:rPr lang="ru-RU" smtClean="0"/>
              <a:pPr/>
              <a:t>21.04.2016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82B81-0758-4F7F-84B8-7FB537E20F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3616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0E101-B7C7-4EB6-8AE1-1235B3B24608}" type="datetime1">
              <a:rPr lang="ru-RU" smtClean="0"/>
              <a:pPr/>
              <a:t>21.04.2016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82B81-0758-4F7F-84B8-7FB537E20F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76527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D1A0B2-66A6-4A5A-A80B-C136289DEEB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807416-E934-4C99-8110-2D5A11CE10B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246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BF71C-05C8-4F01-AFE5-3AD81154D23E}" type="datetime1">
              <a:rPr lang="ru-RU" smtClean="0"/>
              <a:pPr/>
              <a:t>21.04.2016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82B81-0758-4F7F-84B8-7FB537E20F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4327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144A4-1A76-43D1-A5AA-BBBFAC5E8478}" type="datetime1">
              <a:rPr lang="ru-RU" smtClean="0"/>
              <a:pPr/>
              <a:t>21.04.2016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82B81-0758-4F7F-84B8-7FB537E20F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8026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C99B2-9FA9-4664-9C44-F1960C4ACC79}" type="datetime1">
              <a:rPr lang="ru-RU" smtClean="0"/>
              <a:pPr/>
              <a:t>21.04.2016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82B81-0758-4F7F-84B8-7FB537E20F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8588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3A546-82CF-4408-A5A6-C52DAE6FBF8F}" type="datetime1">
              <a:rPr lang="ru-RU" smtClean="0"/>
              <a:pPr/>
              <a:t>21.04.2016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82B81-0758-4F7F-84B8-7FB537E20F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9681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6A2EC-2140-40C0-896A-114561E0E75E}" type="datetime1">
              <a:rPr lang="ru-RU" smtClean="0"/>
              <a:pPr/>
              <a:t>21.04.2016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82B81-0758-4F7F-84B8-7FB537E20F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4614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30723-5A96-43FE-A4DD-ADC017EE5D34}" type="datetime1">
              <a:rPr lang="ru-RU" smtClean="0"/>
              <a:pPr/>
              <a:t>21.04.2016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82B81-0758-4F7F-84B8-7FB537E20F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1679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AFE4C-9835-49F7-A446-A65235672B98}" type="datetime1">
              <a:rPr lang="ru-RU" smtClean="0"/>
              <a:pPr/>
              <a:t>21.04.2016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82B81-0758-4F7F-84B8-7FB537E20F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5680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7C66A-004C-4920-BA3A-088AA111BFCB}" type="datetime1">
              <a:rPr lang="ru-RU" smtClean="0"/>
              <a:pPr/>
              <a:t>21.04.2016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82B81-0758-4F7F-84B8-7FB537E20F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921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49FB6E-7E36-4455-897C-D8871B9BD1AA}" type="datetime1">
              <a:rPr lang="ru-RU" smtClean="0"/>
              <a:pPr/>
              <a:t>21.04.2016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982B81-0758-4F7F-84B8-7FB537E20F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1988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13" Type="http://schemas.openxmlformats.org/officeDocument/2006/relationships/diagramData" Target="../diagrams/data6.xm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17" Type="http://schemas.microsoft.com/office/2007/relationships/diagramDrawing" Target="../diagrams/drawing6.xml"/><Relationship Id="rId2" Type="http://schemas.openxmlformats.org/officeDocument/2006/relationships/notesSlide" Target="../notesSlides/notesSlide4.xml"/><Relationship Id="rId16" Type="http://schemas.openxmlformats.org/officeDocument/2006/relationships/diagramColors" Target="../diagrams/colors6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5" Type="http://schemas.openxmlformats.org/officeDocument/2006/relationships/diagramQuickStyle" Target="../diagrams/quickStyle4.xml"/><Relationship Id="rId15" Type="http://schemas.openxmlformats.org/officeDocument/2006/relationships/diagramQuickStyle" Target="../diagrams/quickStyle6.xml"/><Relationship Id="rId10" Type="http://schemas.openxmlformats.org/officeDocument/2006/relationships/diagramQuickStyle" Target="../diagrams/quickStyle5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Relationship Id="rId14" Type="http://schemas.openxmlformats.org/officeDocument/2006/relationships/diagramLayout" Target="../diagrams/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8206680" cy="1470025"/>
          </a:xfrm>
        </p:spPr>
        <p:txBody>
          <a:bodyPr>
            <a:normAutofit/>
          </a:bodyPr>
          <a:lstStyle/>
          <a:p>
            <a:r>
              <a:rPr lang="kk-KZ" sz="40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Мектептегі білім беру мазмұнын жаңарту</a:t>
            </a:r>
            <a:endParaRPr lang="ru-RU" sz="4000" b="1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987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696" y="59137"/>
            <a:ext cx="8229600" cy="357361"/>
          </a:xfrm>
        </p:spPr>
        <p:txBody>
          <a:bodyPr>
            <a:noAutofit/>
          </a:bodyPr>
          <a:lstStyle/>
          <a:p>
            <a:r>
              <a:rPr lang="ru-RU" dirty="0" smtClean="0">
                <a:latin typeface="Arial Narrow" panose="020B0606020202030204" pitchFamily="34" charset="0"/>
              </a:rPr>
              <a:t/>
            </a:r>
            <a:br>
              <a:rPr lang="ru-RU" dirty="0" smtClean="0">
                <a:latin typeface="Arial Narrow" panose="020B0606020202030204" pitchFamily="34" charset="0"/>
              </a:rPr>
            </a:br>
            <a:r>
              <a:rPr lang="ru-RU" dirty="0" smtClean="0">
                <a:latin typeface="Arial Narrow" panose="020B0606020202030204" pitchFamily="34" charset="0"/>
              </a:rPr>
              <a:t/>
            </a:r>
            <a:br>
              <a:rPr lang="ru-RU" dirty="0" smtClean="0">
                <a:latin typeface="Arial Narrow" panose="020B0606020202030204" pitchFamily="34" charset="0"/>
              </a:rPr>
            </a:br>
            <a:r>
              <a:rPr lang="ru-RU" dirty="0" smtClean="0">
                <a:latin typeface="Arial Narrow" panose="020B0606020202030204" pitchFamily="34" charset="0"/>
              </a:rPr>
              <a:t/>
            </a:r>
            <a:br>
              <a:rPr lang="ru-RU" dirty="0" smtClean="0">
                <a:latin typeface="Arial Narrow" panose="020B0606020202030204" pitchFamily="34" charset="0"/>
              </a:rPr>
            </a:br>
            <a:r>
              <a:rPr lang="ru-RU" sz="2800" b="1" dirty="0" err="1" smtClean="0">
                <a:latin typeface="Arial Narrow" panose="020B0606020202030204" pitchFamily="34" charset="0"/>
              </a:rPr>
              <a:t>Іс-әрекеттік</a:t>
            </a:r>
            <a:r>
              <a:rPr lang="ru-RU" sz="2800" b="1" dirty="0" smtClean="0">
                <a:latin typeface="Arial Narrow" panose="020B0606020202030204" pitchFamily="34" charset="0"/>
              </a:rPr>
              <a:t> </a:t>
            </a:r>
            <a:r>
              <a:rPr lang="ru-RU" sz="2800" b="1" dirty="0" err="1" smtClean="0">
                <a:latin typeface="Arial Narrow" panose="020B0606020202030204" pitchFamily="34" charset="0"/>
              </a:rPr>
              <a:t>тәсілдеме</a:t>
            </a:r>
            <a:r>
              <a:rPr lang="ru-RU" sz="3200" b="1" dirty="0" smtClean="0">
                <a:latin typeface="Arial Narrow" panose="020B0606020202030204" pitchFamily="34" charset="0"/>
              </a:rPr>
              <a:t/>
            </a:r>
            <a:br>
              <a:rPr lang="ru-RU" sz="3200" b="1" dirty="0" smtClean="0">
                <a:latin typeface="Arial Narrow" panose="020B0606020202030204" pitchFamily="34" charset="0"/>
              </a:rPr>
            </a:br>
            <a:r>
              <a:rPr lang="ru-RU" dirty="0" smtClean="0">
                <a:latin typeface="Arial Narrow" panose="020B0606020202030204" pitchFamily="34" charset="0"/>
              </a:rPr>
              <a:t/>
            </a:r>
            <a:br>
              <a:rPr lang="ru-RU" dirty="0" smtClean="0">
                <a:latin typeface="Arial Narrow" panose="020B0606020202030204" pitchFamily="34" charset="0"/>
              </a:rPr>
            </a:br>
            <a:r>
              <a:rPr lang="ru-RU" dirty="0" smtClean="0">
                <a:latin typeface="Arial Narrow" panose="020B0606020202030204" pitchFamily="34" charset="0"/>
              </a:rPr>
              <a:t/>
            </a:r>
            <a:br>
              <a:rPr lang="ru-RU" dirty="0" smtClean="0">
                <a:latin typeface="Arial Narrow" panose="020B0606020202030204" pitchFamily="34" charset="0"/>
              </a:rPr>
            </a:br>
            <a:r>
              <a:rPr lang="ru-RU" sz="2000" dirty="0" smtClean="0">
                <a:latin typeface="Arial Narrow" panose="020B0606020202030204" pitchFamily="34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Arial Narrow" panose="020B0606020202030204" pitchFamily="34" charset="0"/>
                <a:cs typeface="Times New Roman" pitchFamily="18" charset="0"/>
              </a:rPr>
            </a:br>
            <a:endParaRPr lang="ru-RU" sz="2000" dirty="0">
              <a:latin typeface="Arial Narrow" panose="020B0606020202030204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79512" y="402021"/>
            <a:ext cx="8856984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dirty="0" err="1" smtClean="0">
                <a:solidFill>
                  <a:schemeClr val="tx2"/>
                </a:solidFill>
                <a:latin typeface="Arial Narrow" panose="020B0606020202030204" pitchFamily="34" charset="0"/>
                <a:cs typeface="Times New Roman" pitchFamily="18" charset="0"/>
              </a:rPr>
              <a:t>Іс-әрекеттік</a:t>
            </a:r>
            <a:r>
              <a:rPr lang="ru-RU" dirty="0" smtClean="0">
                <a:solidFill>
                  <a:schemeClr val="tx2"/>
                </a:solidFill>
                <a:latin typeface="Arial Narrow" panose="020B0606020202030204" pitchFamily="34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2"/>
                </a:solidFill>
                <a:latin typeface="Arial Narrow" panose="020B0606020202030204" pitchFamily="34" charset="0"/>
                <a:cs typeface="Times New Roman" pitchFamily="18" charset="0"/>
              </a:rPr>
              <a:t>тәсілдеме</a:t>
            </a:r>
            <a:r>
              <a:rPr lang="ru-RU" dirty="0" smtClean="0">
                <a:solidFill>
                  <a:schemeClr val="tx2"/>
                </a:solidFill>
                <a:latin typeface="Arial Narrow" panose="020B0606020202030204" pitchFamily="34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2"/>
                </a:solidFill>
                <a:latin typeface="Arial Narrow" panose="020B0606020202030204" pitchFamily="34" charset="0"/>
                <a:cs typeface="Times New Roman" pitchFamily="18" charset="0"/>
              </a:rPr>
              <a:t>мыналардың</a:t>
            </a:r>
            <a:r>
              <a:rPr lang="ru-RU" dirty="0" smtClean="0">
                <a:solidFill>
                  <a:schemeClr val="tx2"/>
                </a:solidFill>
                <a:latin typeface="Arial Narrow" panose="020B0606020202030204" pitchFamily="34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2"/>
                </a:solidFill>
                <a:latin typeface="Arial Narrow" panose="020B0606020202030204" pitchFamily="34" charset="0"/>
                <a:cs typeface="Times New Roman" pitchFamily="18" charset="0"/>
              </a:rPr>
              <a:t>негізінде</a:t>
            </a:r>
            <a:r>
              <a:rPr lang="ru-RU" dirty="0" smtClean="0">
                <a:solidFill>
                  <a:schemeClr val="tx2"/>
                </a:solidFill>
                <a:latin typeface="Arial Narrow" panose="020B0606020202030204" pitchFamily="34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2"/>
                </a:solidFill>
                <a:latin typeface="Arial Narrow" panose="020B0606020202030204" pitchFamily="34" charset="0"/>
                <a:cs typeface="Times New Roman" pitchFamily="18" charset="0"/>
              </a:rPr>
              <a:t>құрылған</a:t>
            </a:r>
            <a:r>
              <a:rPr lang="ru-RU" dirty="0" smtClean="0">
                <a:solidFill>
                  <a:schemeClr val="tx2"/>
                </a:solidFill>
                <a:latin typeface="Arial Narrow" panose="020B0606020202030204" pitchFamily="34" charset="0"/>
                <a:cs typeface="Times New Roman" pitchFamily="18" charset="0"/>
              </a:rPr>
              <a:t>: </a:t>
            </a:r>
            <a:endParaRPr lang="ru-RU" sz="900" dirty="0" smtClean="0">
              <a:solidFill>
                <a:schemeClr val="tx2"/>
              </a:solidFill>
              <a:latin typeface="Arial Narrow" panose="020B0606020202030204" pitchFamily="34" charset="0"/>
              <a:cs typeface="Times New Roman" pitchFamily="18" charset="0"/>
            </a:endParaRPr>
          </a:p>
          <a:p>
            <a:pPr marL="285750" lvl="0" indent="-2857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ru-RU" sz="1600" dirty="0" smtClean="0">
                <a:latin typeface="Arial Narrow" panose="020B0606020202030204" pitchFamily="34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Arial Narrow" panose="020B0606020202030204" pitchFamily="34" charset="0"/>
                <a:cs typeface="Times New Roman" pitchFamily="18" charset="0"/>
              </a:rPr>
              <a:t>оқу</a:t>
            </a:r>
            <a:r>
              <a:rPr lang="ru-RU" sz="1600" dirty="0" smtClean="0">
                <a:latin typeface="Arial Narrow" panose="020B0606020202030204" pitchFamily="34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Arial Narrow" panose="020B0606020202030204" pitchFamily="34" charset="0"/>
                <a:cs typeface="Times New Roman" pitchFamily="18" charset="0"/>
              </a:rPr>
              <a:t>мақсаттарын</a:t>
            </a:r>
            <a:r>
              <a:rPr lang="ru-RU" sz="1600" dirty="0" smtClean="0">
                <a:latin typeface="Arial Narrow" panose="020B0606020202030204" pitchFamily="34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Arial Narrow" panose="020B0606020202030204" pitchFamily="34" charset="0"/>
                <a:cs typeface="Times New Roman" pitchFamily="18" charset="0"/>
              </a:rPr>
              <a:t>құру</a:t>
            </a:r>
            <a:r>
              <a:rPr lang="ru-RU" sz="1600" dirty="0" smtClean="0">
                <a:latin typeface="Arial Narrow" panose="020B0606020202030204" pitchFamily="34" charset="0"/>
                <a:cs typeface="Times New Roman" pitchFamily="18" charset="0"/>
              </a:rPr>
              <a:t>;</a:t>
            </a:r>
          </a:p>
          <a:p>
            <a:pPr marL="285750" lvl="0" indent="-2857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ru-RU" sz="1600" dirty="0" smtClean="0">
                <a:latin typeface="Arial Narrow" panose="020B0606020202030204" pitchFamily="34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Arial Narrow" panose="020B0606020202030204" pitchFamily="34" charset="0"/>
                <a:cs typeface="Times New Roman" pitchFamily="18" charset="0"/>
              </a:rPr>
              <a:t>білім</a:t>
            </a:r>
            <a:r>
              <a:rPr lang="ru-RU" sz="1600" dirty="0" smtClean="0">
                <a:latin typeface="Arial Narrow" panose="020B0606020202030204" pitchFamily="34" charset="0"/>
                <a:cs typeface="Times New Roman" pitchFamily="18" charset="0"/>
              </a:rPr>
              <a:t> беру </a:t>
            </a:r>
            <a:r>
              <a:rPr lang="ru-RU" sz="1600" dirty="0" err="1" smtClean="0">
                <a:latin typeface="Arial Narrow" panose="020B0606020202030204" pitchFamily="34" charset="0"/>
                <a:cs typeface="Times New Roman" pitchFamily="18" charset="0"/>
              </a:rPr>
              <a:t>мазмұнын</a:t>
            </a:r>
            <a:r>
              <a:rPr lang="ru-RU" sz="1600" dirty="0" smtClean="0">
                <a:latin typeface="Arial Narrow" panose="020B0606020202030204" pitchFamily="34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Arial Narrow" panose="020B0606020202030204" pitchFamily="34" charset="0"/>
                <a:cs typeface="Times New Roman" pitchFamily="18" charset="0"/>
              </a:rPr>
              <a:t>айқындау</a:t>
            </a:r>
            <a:r>
              <a:rPr lang="ru-RU" sz="1600" dirty="0" smtClean="0">
                <a:latin typeface="Arial Narrow" panose="020B0606020202030204" pitchFamily="34" charset="0"/>
                <a:cs typeface="Times New Roman" pitchFamily="18" charset="0"/>
              </a:rPr>
              <a:t>; </a:t>
            </a:r>
          </a:p>
          <a:p>
            <a:pPr marL="285750" lvl="0" indent="-2857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ru-RU" sz="1600" dirty="0" smtClean="0">
                <a:latin typeface="Arial Narrow" panose="020B0606020202030204" pitchFamily="34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Arial Narrow" panose="020B0606020202030204" pitchFamily="34" charset="0"/>
                <a:cs typeface="Times New Roman" pitchFamily="18" charset="0"/>
              </a:rPr>
              <a:t>білім</a:t>
            </a:r>
            <a:r>
              <a:rPr lang="ru-RU" sz="1600" dirty="0" smtClean="0">
                <a:latin typeface="Arial Narrow" panose="020B0606020202030204" pitchFamily="34" charset="0"/>
                <a:cs typeface="Times New Roman" pitchFamily="18" charset="0"/>
              </a:rPr>
              <a:t> беру </a:t>
            </a:r>
            <a:r>
              <a:rPr lang="ru-RU" sz="1600" dirty="0" err="1" smtClean="0">
                <a:latin typeface="Arial Narrow" panose="020B0606020202030204" pitchFamily="34" charset="0"/>
                <a:cs typeface="Times New Roman" pitchFamily="18" charset="0"/>
              </a:rPr>
              <a:t>үдерісін</a:t>
            </a:r>
            <a:r>
              <a:rPr lang="ru-RU" sz="1600" dirty="0" smtClean="0">
                <a:latin typeface="Arial Narrow" panose="020B0606020202030204" pitchFamily="34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Arial Narrow" panose="020B0606020202030204" pitchFamily="34" charset="0"/>
                <a:cs typeface="Times New Roman" pitchFamily="18" charset="0"/>
              </a:rPr>
              <a:t>ұйымдастыру</a:t>
            </a:r>
            <a:r>
              <a:rPr lang="ru-RU" sz="1600" dirty="0" smtClean="0">
                <a:latin typeface="Arial Narrow" panose="020B0606020202030204" pitchFamily="34" charset="0"/>
                <a:cs typeface="Times New Roman" pitchFamily="18" charset="0"/>
              </a:rPr>
              <a:t>;</a:t>
            </a:r>
          </a:p>
          <a:p>
            <a:pPr marL="285750" lvl="0" indent="-2857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ru-RU" sz="1600" dirty="0" smtClean="0">
                <a:latin typeface="Arial Narrow" panose="020B0606020202030204" pitchFamily="34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Arial Narrow" panose="020B0606020202030204" pitchFamily="34" charset="0"/>
                <a:cs typeface="Times New Roman" pitchFamily="18" charset="0"/>
              </a:rPr>
              <a:t>оқушылардың</a:t>
            </a:r>
            <a:r>
              <a:rPr lang="ru-RU" sz="1600" dirty="0" smtClean="0">
                <a:latin typeface="Arial Narrow" panose="020B0606020202030204" pitchFamily="34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Arial Narrow" panose="020B0606020202030204" pitchFamily="34" charset="0"/>
                <a:cs typeface="Times New Roman" pitchFamily="18" charset="0"/>
              </a:rPr>
              <a:t>оқу</a:t>
            </a:r>
            <a:r>
              <a:rPr lang="ru-RU" sz="1600" dirty="0" smtClean="0">
                <a:latin typeface="Arial Narrow" panose="020B0606020202030204" pitchFamily="34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Arial Narrow" panose="020B0606020202030204" pitchFamily="34" charset="0"/>
                <a:cs typeface="Times New Roman" pitchFamily="18" charset="0"/>
              </a:rPr>
              <a:t>жетістіктерін</a:t>
            </a:r>
            <a:r>
              <a:rPr lang="ru-RU" sz="1600" dirty="0" smtClean="0">
                <a:latin typeface="Arial Narrow" panose="020B0606020202030204" pitchFamily="34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Arial Narrow" panose="020B0606020202030204" pitchFamily="34" charset="0"/>
                <a:cs typeface="Times New Roman" pitchFamily="18" charset="0"/>
              </a:rPr>
              <a:t>бағалау</a:t>
            </a:r>
            <a:r>
              <a:rPr lang="ru-RU" sz="1600" dirty="0" smtClean="0">
                <a:latin typeface="Arial Narrow" panose="020B0606020202030204" pitchFamily="34" charset="0"/>
                <a:cs typeface="Times New Roman" pitchFamily="18" charset="0"/>
              </a:rPr>
              <a:t>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anose="020B0606020202030204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err="1" smtClean="0">
                <a:latin typeface="Arial Narrow" panose="020B0606020202030204" pitchFamily="34" charset="0"/>
                <a:cs typeface="Times New Roman" pitchFamily="18" charset="0"/>
              </a:rPr>
              <a:t>Оқудағы</a:t>
            </a:r>
            <a:r>
              <a:rPr lang="ru-RU" sz="1600" dirty="0" smtClean="0">
                <a:latin typeface="Arial Narrow" panose="020B0606020202030204" pitchFamily="34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Arial Narrow" panose="020B0606020202030204" pitchFamily="34" charset="0"/>
                <a:cs typeface="Times New Roman" pitchFamily="18" charset="0"/>
              </a:rPr>
              <a:t>іс-әрекеттік</a:t>
            </a:r>
            <a:r>
              <a:rPr lang="ru-RU" sz="1600" dirty="0" smtClean="0">
                <a:latin typeface="Arial Narrow" panose="020B0606020202030204" pitchFamily="34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Arial Narrow" panose="020B0606020202030204" pitchFamily="34" charset="0"/>
                <a:cs typeface="Times New Roman" pitchFamily="18" charset="0"/>
              </a:rPr>
              <a:t>тәсілдеме</a:t>
            </a:r>
            <a:r>
              <a:rPr lang="ru-RU" sz="1600" dirty="0" smtClean="0">
                <a:latin typeface="Arial Narrow" panose="020B0606020202030204" pitchFamily="34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Arial Narrow" panose="020B0606020202030204" pitchFamily="34" charset="0"/>
                <a:cs typeface="Times New Roman" pitchFamily="18" charset="0"/>
              </a:rPr>
              <a:t>оқушылардың</a:t>
            </a:r>
            <a:r>
              <a:rPr lang="ru-RU" sz="1600" dirty="0" smtClean="0">
                <a:latin typeface="Arial Narrow" panose="020B0606020202030204" pitchFamily="34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Arial Narrow" panose="020B0606020202030204" pitchFamily="34" charset="0"/>
                <a:cs typeface="Times New Roman" pitchFamily="18" charset="0"/>
              </a:rPr>
              <a:t>білімді</a:t>
            </a:r>
            <a:r>
              <a:rPr lang="ru-RU" sz="1600" dirty="0" smtClean="0">
                <a:latin typeface="Arial Narrow" panose="020B0606020202030204" pitchFamily="34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Arial Narrow" panose="020B0606020202030204" pitchFamily="34" charset="0"/>
                <a:cs typeface="Times New Roman" pitchFamily="18" charset="0"/>
              </a:rPr>
              <a:t>дербес</a:t>
            </a:r>
            <a:r>
              <a:rPr lang="ru-RU" sz="1600" dirty="0" smtClean="0">
                <a:latin typeface="Arial Narrow" panose="020B0606020202030204" pitchFamily="34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Arial Narrow" panose="020B0606020202030204" pitchFamily="34" charset="0"/>
                <a:cs typeface="Times New Roman" pitchFamily="18" charset="0"/>
              </a:rPr>
              <a:t>меңгеруіне</a:t>
            </a:r>
            <a:r>
              <a:rPr lang="ru-RU" sz="1600" dirty="0" smtClean="0">
                <a:latin typeface="Arial Narrow" panose="020B0606020202030204" pitchFamily="34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Arial Narrow" panose="020B0606020202030204" pitchFamily="34" charset="0"/>
                <a:cs typeface="Times New Roman" pitchFamily="18" charset="0"/>
              </a:rPr>
              <a:t>және</a:t>
            </a:r>
            <a:r>
              <a:rPr lang="ru-RU" sz="1600" dirty="0" smtClean="0">
                <a:latin typeface="Arial Narrow" panose="020B0606020202030204" pitchFamily="34" charset="0"/>
                <a:cs typeface="Times New Roman" pitchFamily="18" charset="0"/>
              </a:rPr>
              <a:t> оны </a:t>
            </a:r>
            <a:r>
              <a:rPr lang="ru-RU" sz="1600" dirty="0" err="1" smtClean="0">
                <a:latin typeface="Arial Narrow" panose="020B0606020202030204" pitchFamily="34" charset="0"/>
                <a:cs typeface="Times New Roman" pitchFamily="18" charset="0"/>
              </a:rPr>
              <a:t>функционалды</a:t>
            </a:r>
            <a:r>
              <a:rPr lang="ru-RU" sz="1600" dirty="0" smtClean="0">
                <a:latin typeface="Arial Narrow" panose="020B0606020202030204" pitchFamily="34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Arial Narrow" panose="020B0606020202030204" pitchFamily="34" charset="0"/>
                <a:cs typeface="Times New Roman" pitchFamily="18" charset="0"/>
              </a:rPr>
              <a:t>қолдануға</a:t>
            </a:r>
            <a:r>
              <a:rPr lang="ru-RU" sz="1600" dirty="0" smtClean="0">
                <a:latin typeface="Arial Narrow" panose="020B0606020202030204" pitchFamily="34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Arial Narrow" panose="020B0606020202030204" pitchFamily="34" charset="0"/>
                <a:cs typeface="Times New Roman" pitchFamily="18" charset="0"/>
              </a:rPr>
              <a:t>мүмкіндік</a:t>
            </a:r>
            <a:r>
              <a:rPr lang="ru-RU" sz="1600" dirty="0" smtClean="0">
                <a:latin typeface="Arial Narrow" panose="020B0606020202030204" pitchFamily="34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Arial Narrow" panose="020B0606020202030204" pitchFamily="34" charset="0"/>
                <a:cs typeface="Times New Roman" pitchFamily="18" charset="0"/>
              </a:rPr>
              <a:t>туғызады</a:t>
            </a:r>
            <a:r>
              <a:rPr lang="ru-RU" sz="1600" dirty="0" smtClean="0">
                <a:latin typeface="Arial Narrow" panose="020B0606020202030204" pitchFamily="34" charset="0"/>
                <a:cs typeface="Times New Roman" pitchFamily="18" charset="0"/>
              </a:rPr>
              <a:t>.  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anose="020B0606020202030204" pitchFamily="34" charset="0"/>
              <a:cs typeface="Arial" pitchFamily="3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79512" y="2636912"/>
            <a:ext cx="8686800" cy="11481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rPr>
              <a:t>Оқу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rPr>
              <a:t> </a:t>
            </a:r>
            <a:r>
              <a:rPr kumimoji="0" lang="ru-RU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rPr>
              <a:t>мақсаттарын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rPr>
              <a:t> </a:t>
            </a:r>
            <a:r>
              <a:rPr kumimoji="0" lang="ru-RU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rPr>
              <a:t>құрудағы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rPr>
              <a:t> </a:t>
            </a:r>
            <a:r>
              <a:rPr kumimoji="0" lang="ru-RU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rPr>
              <a:t>іс-әрекеттік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rPr>
              <a:t> </a:t>
            </a:r>
            <a:r>
              <a:rPr kumimoji="0" lang="ru-RU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rPr>
              <a:t>тәсілдеме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rPr>
              <a:t> </a:t>
            </a:r>
            <a:r>
              <a:rPr kumimoji="0" lang="ru-RU" sz="1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rPr>
              <a:t>(</a:t>
            </a:r>
            <a:r>
              <a:rPr kumimoji="0" lang="ru-RU" sz="16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rPr>
              <a:t>мысал</a:t>
            </a:r>
            <a:r>
              <a:rPr kumimoji="0" lang="ru-RU" sz="1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rPr>
              <a:t>)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rPr>
              <a:t>Жаратылыстану</a:t>
            </a:r>
            <a:r>
              <a:rPr kumimoji="0" lang="ru-RU" sz="160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rPr>
              <a:t/>
            </a:r>
            <a:br>
              <a:rPr kumimoji="0" lang="ru-RU" sz="160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rPr>
            </a:br>
            <a:r>
              <a:rPr kumimoji="0" lang="ru-RU" sz="160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rPr>
              <a:t>Дағдыны</a:t>
            </a:r>
            <a:r>
              <a:rPr kumimoji="0" lang="ru-RU" sz="160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rPr>
              <a:t> </a:t>
            </a:r>
            <a:r>
              <a:rPr kumimoji="0" lang="ru-RU" sz="160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rPr>
              <a:t>дамыту</a:t>
            </a:r>
            <a:r>
              <a:rPr kumimoji="0" lang="ru-RU" sz="160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rPr>
              <a:t>: </a:t>
            </a:r>
            <a:r>
              <a:rPr kumimoji="0" lang="ru-RU" sz="160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«</a:t>
            </a:r>
            <a:r>
              <a:rPr kumimoji="0" lang="ru-RU" sz="1600" i="1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Деректерді</a:t>
            </a:r>
            <a:r>
              <a:rPr kumimoji="0" lang="ru-RU" sz="160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ru-RU" sz="1600" i="1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алу</a:t>
            </a:r>
            <a:r>
              <a:rPr kumimoji="0" lang="ru-RU" sz="160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ru-RU" sz="1600" i="1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және</a:t>
            </a:r>
            <a:r>
              <a:rPr kumimoji="0" lang="ru-RU" sz="160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ru-RU" sz="1600" i="1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ұсыну</a:t>
            </a:r>
            <a:r>
              <a:rPr kumimoji="0" lang="ru-RU" sz="160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»</a:t>
            </a:r>
            <a:r>
              <a:rPr kumimoji="0" lang="ru-RU" sz="1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1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rPr>
            </a:br>
            <a:endParaRPr kumimoji="0" lang="ru-RU" sz="1600" b="1" i="1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Arial Narrow" panose="020B0606020202030204" pitchFamily="34" charset="0"/>
              <a:ea typeface="+mj-ea"/>
              <a:cs typeface="Times New Roman" panose="02020603050405020304" pitchFamily="18" charset="0"/>
            </a:endParaRPr>
          </a:p>
        </p:txBody>
      </p:sp>
      <p:graphicFrame>
        <p:nvGraphicFramePr>
          <p:cNvPr id="8" name="Объект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06246542"/>
              </p:ext>
            </p:extLst>
          </p:nvPr>
        </p:nvGraphicFramePr>
        <p:xfrm>
          <a:off x="0" y="3501008"/>
          <a:ext cx="9144000" cy="3535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28800"/>
                <a:gridCol w="1828800"/>
                <a:gridCol w="1828800"/>
                <a:gridCol w="1828800"/>
                <a:gridCol w="1828800"/>
              </a:tblGrid>
              <a:tr h="264586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err="1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Мектепке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1" dirty="0" err="1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дейінгі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1" dirty="0" err="1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білім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1-сынып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 Narrow" panose="020B0606020202030204" pitchFamily="34" charset="0"/>
                        </a:rPr>
                        <a:t>2-сынып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 Narrow" panose="020B0606020202030204" pitchFamily="34" charset="0"/>
                        </a:rPr>
                        <a:t>3-сынып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 Narrow" panose="020B0606020202030204" pitchFamily="34" charset="0"/>
                        </a:rPr>
                        <a:t>4-сынып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021824">
                <a:tc>
                  <a:txBody>
                    <a:bodyPr/>
                    <a:lstStyle/>
                    <a:p>
                      <a:r>
                        <a:rPr lang="ru-RU" sz="1400" dirty="0" err="1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тірі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aseline="0" dirty="0" err="1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табиғаттың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aseline="0" dirty="0" err="1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бөлігі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aseline="0" dirty="0" err="1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ретінде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aseline="0" dirty="0" err="1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өсімдіктер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мен </a:t>
                      </a:r>
                      <a:r>
                        <a:rPr lang="ru-RU" sz="1400" baseline="0" dirty="0" err="1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жануарларды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aseline="0" dirty="0" err="1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анықтау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1400" baseline="0" dirty="0" err="1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олардың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aseline="0" dirty="0" err="1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өмір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aseline="0" dirty="0" err="1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сүруіне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aseline="0" dirty="0" err="1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қажетті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aseline="0" dirty="0" err="1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шарттарды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aseline="0" dirty="0" err="1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айқындау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smtClean="0">
                          <a:latin typeface="Arial Narrow" panose="020B0606020202030204" pitchFamily="34" charset="0"/>
                        </a:rPr>
                        <a:t>жануарлар </a:t>
                      </a:r>
                      <a:r>
                        <a:rPr lang="ru-RU" sz="1400" dirty="0" smtClean="0">
                          <a:latin typeface="Arial Narrow" panose="020B0606020202030204" pitchFamily="34" charset="0"/>
                        </a:rPr>
                        <a:t>мен </a:t>
                      </a:r>
                      <a:r>
                        <a:rPr lang="ru-RU" sz="1400" dirty="0" err="1" smtClean="0">
                          <a:latin typeface="Arial Narrow" panose="020B0606020202030204" pitchFamily="34" charset="0"/>
                        </a:rPr>
                        <a:t>өсімдіктерді</a:t>
                      </a:r>
                      <a:r>
                        <a:rPr lang="ru-RU" sz="1400" dirty="0" smtClean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400" dirty="0" err="1" smtClean="0">
                          <a:latin typeface="Arial Narrow" panose="020B0606020202030204" pitchFamily="34" charset="0"/>
                        </a:rPr>
                        <a:t>салыстыру</a:t>
                      </a:r>
                      <a:r>
                        <a:rPr lang="ru-RU" sz="1400" dirty="0" smtClean="0">
                          <a:latin typeface="Arial Narrow" panose="020B0606020202030204" pitchFamily="34" charset="0"/>
                        </a:rPr>
                        <a:t>,</a:t>
                      </a:r>
                      <a:r>
                        <a:rPr lang="ru-RU" sz="1400" baseline="0" dirty="0" smtClean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400" baseline="0" dirty="0" err="1" smtClean="0">
                          <a:latin typeface="Arial Narrow" panose="020B0606020202030204" pitchFamily="34" charset="0"/>
                        </a:rPr>
                        <a:t>олардың</a:t>
                      </a:r>
                      <a:r>
                        <a:rPr lang="ru-RU" sz="1400" baseline="0" dirty="0" smtClean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400" baseline="0" dirty="0" err="1" smtClean="0">
                          <a:latin typeface="Arial Narrow" panose="020B0606020202030204" pitchFamily="34" charset="0"/>
                        </a:rPr>
                        <a:t>ұқсастықтары</a:t>
                      </a:r>
                      <a:r>
                        <a:rPr lang="ru-RU" sz="1400" baseline="0" dirty="0" smtClean="0">
                          <a:latin typeface="Arial Narrow" panose="020B0606020202030204" pitchFamily="34" charset="0"/>
                        </a:rPr>
                        <a:t> мен </a:t>
                      </a:r>
                      <a:r>
                        <a:rPr lang="ru-RU" sz="1400" baseline="0" dirty="0" err="1" smtClean="0">
                          <a:latin typeface="Arial Narrow" panose="020B0606020202030204" pitchFamily="34" charset="0"/>
                        </a:rPr>
                        <a:t>айырмашылықтарын</a:t>
                      </a:r>
                      <a:r>
                        <a:rPr lang="ru-RU" sz="1400" baseline="0" dirty="0" smtClean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400" baseline="0" dirty="0" err="1" smtClean="0">
                          <a:latin typeface="Arial Narrow" panose="020B0606020202030204" pitchFamily="34" charset="0"/>
                        </a:rPr>
                        <a:t>анықтау</a:t>
                      </a:r>
                      <a:endParaRPr lang="ru-RU" sz="1400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Arial Narrow" panose="020B0606020202030204" pitchFamily="34" charset="0"/>
                        </a:rPr>
                        <a:t>«</a:t>
                      </a:r>
                      <a:r>
                        <a:rPr lang="ru-RU" sz="1400" dirty="0" err="1" smtClean="0">
                          <a:latin typeface="Arial Narrow" panose="020B0606020202030204" pitchFamily="34" charset="0"/>
                        </a:rPr>
                        <a:t>қос</a:t>
                      </a:r>
                      <a:r>
                        <a:rPr lang="ru-RU" sz="1400" dirty="0" smtClean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400" dirty="0" err="1" smtClean="0">
                          <a:latin typeface="Arial Narrow" panose="020B0606020202030204" pitchFamily="34" charset="0"/>
                        </a:rPr>
                        <a:t>мекенділер</a:t>
                      </a:r>
                      <a:r>
                        <a:rPr lang="ru-RU" sz="1400" dirty="0" smtClean="0">
                          <a:latin typeface="Arial Narrow" panose="020B0606020202030204" pitchFamily="34" charset="0"/>
                        </a:rPr>
                        <a:t>», «</a:t>
                      </a:r>
                      <a:r>
                        <a:rPr lang="ru-RU" sz="1400" dirty="0" err="1" smtClean="0">
                          <a:latin typeface="Arial Narrow" panose="020B0606020202030204" pitchFamily="34" charset="0"/>
                        </a:rPr>
                        <a:t>бауырымен</a:t>
                      </a:r>
                      <a:r>
                        <a:rPr lang="ru-RU" sz="1400" baseline="0" dirty="0" smtClean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400" baseline="0" dirty="0" err="1" smtClean="0">
                          <a:latin typeface="Arial Narrow" panose="020B0606020202030204" pitchFamily="34" charset="0"/>
                        </a:rPr>
                        <a:t>жорғалаушылар</a:t>
                      </a:r>
                      <a:r>
                        <a:rPr lang="ru-RU" sz="1400" dirty="0" smtClean="0">
                          <a:latin typeface="Arial Narrow" panose="020B0606020202030204" pitchFamily="34" charset="0"/>
                        </a:rPr>
                        <a:t>», «</a:t>
                      </a:r>
                      <a:r>
                        <a:rPr lang="ru-RU" sz="1400" dirty="0" err="1" smtClean="0">
                          <a:latin typeface="Arial Narrow" panose="020B0606020202030204" pitchFamily="34" charset="0"/>
                        </a:rPr>
                        <a:t>сүт</a:t>
                      </a:r>
                      <a:r>
                        <a:rPr lang="ru-RU" sz="1400" dirty="0" smtClean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400" dirty="0" err="1" smtClean="0">
                          <a:latin typeface="Arial Narrow" panose="020B0606020202030204" pitchFamily="34" charset="0"/>
                        </a:rPr>
                        <a:t>қоректі</a:t>
                      </a:r>
                      <a:r>
                        <a:rPr lang="ru-RU" sz="1400" dirty="0" smtClean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400" dirty="0" err="1" smtClean="0">
                          <a:latin typeface="Arial Narrow" panose="020B0606020202030204" pitchFamily="34" charset="0"/>
                        </a:rPr>
                        <a:t>жануарлар</a:t>
                      </a:r>
                      <a:r>
                        <a:rPr lang="ru-RU" sz="1400" dirty="0" smtClean="0">
                          <a:latin typeface="Arial Narrow" panose="020B0606020202030204" pitchFamily="34" charset="0"/>
                        </a:rPr>
                        <a:t>» </a:t>
                      </a:r>
                      <a:r>
                        <a:rPr lang="ru-RU" sz="1400" dirty="0" err="1" smtClean="0">
                          <a:latin typeface="Arial Narrow" panose="020B0606020202030204" pitchFamily="34" charset="0"/>
                        </a:rPr>
                        <a:t>терминдерінің</a:t>
                      </a:r>
                      <a:r>
                        <a:rPr lang="ru-RU" sz="1400" dirty="0" smtClean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400" dirty="0" err="1" smtClean="0">
                          <a:latin typeface="Arial Narrow" panose="020B0606020202030204" pitchFamily="34" charset="0"/>
                        </a:rPr>
                        <a:t>мағынасын</a:t>
                      </a:r>
                      <a:r>
                        <a:rPr lang="ru-RU" sz="1400" baseline="0" dirty="0" smtClean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400" baseline="0" dirty="0" err="1" smtClean="0">
                          <a:latin typeface="Arial Narrow" panose="020B0606020202030204" pitchFamily="34" charset="0"/>
                        </a:rPr>
                        <a:t>түсіну</a:t>
                      </a:r>
                      <a:endParaRPr lang="ru-RU" sz="1400" dirty="0" smtClean="0">
                        <a:latin typeface="Arial Narrow" panose="020B0606020202030204" pitchFamily="34" charset="0"/>
                      </a:endParaRPr>
                    </a:p>
                  </a:txBody>
                  <a:tcPr marL="91439" marR="91439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smtClean="0">
                          <a:latin typeface="Arial Narrow" panose="020B0606020202030204" pitchFamily="34" charset="0"/>
                        </a:rPr>
                        <a:t>жануарларды </a:t>
                      </a:r>
                      <a:r>
                        <a:rPr lang="ru-RU" sz="1400" dirty="0" err="1" smtClean="0">
                          <a:latin typeface="Arial Narrow" panose="020B0606020202030204" pitchFamily="34" charset="0"/>
                        </a:rPr>
                        <a:t>омыртқалылар</a:t>
                      </a:r>
                      <a:r>
                        <a:rPr lang="ru-RU" sz="1400" dirty="0" smtClean="0">
                          <a:latin typeface="Arial Narrow" panose="020B0606020202030204" pitchFamily="34" charset="0"/>
                        </a:rPr>
                        <a:t> мен </a:t>
                      </a:r>
                      <a:r>
                        <a:rPr lang="ru-RU" sz="1400" dirty="0" err="1" smtClean="0">
                          <a:latin typeface="Arial Narrow" panose="020B0606020202030204" pitchFamily="34" charset="0"/>
                        </a:rPr>
                        <a:t>омыртқасыздар</a:t>
                      </a:r>
                      <a:r>
                        <a:rPr lang="ru-RU" sz="1400" dirty="0" smtClean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400" dirty="0" err="1" smtClean="0">
                          <a:latin typeface="Arial Narrow" panose="020B0606020202030204" pitchFamily="34" charset="0"/>
                        </a:rPr>
                        <a:t>деп</a:t>
                      </a:r>
                      <a:r>
                        <a:rPr lang="ru-RU" sz="1400" dirty="0" smtClean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400" dirty="0" err="1" smtClean="0">
                          <a:latin typeface="Arial Narrow" panose="020B0606020202030204" pitchFamily="34" charset="0"/>
                        </a:rPr>
                        <a:t>жіктеу</a:t>
                      </a:r>
                      <a:r>
                        <a:rPr lang="ru-RU" sz="1400" dirty="0" smtClean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400" dirty="0" err="1" smtClean="0">
                          <a:latin typeface="Arial Narrow" panose="020B0606020202030204" pitchFamily="34" charset="0"/>
                        </a:rPr>
                        <a:t>және</a:t>
                      </a:r>
                      <a:r>
                        <a:rPr lang="ru-RU" sz="1400" dirty="0" smtClean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400" dirty="0" err="1" smtClean="0">
                          <a:latin typeface="Arial Narrow" panose="020B0606020202030204" pitchFamily="34" charset="0"/>
                        </a:rPr>
                        <a:t>мысалдар</a:t>
                      </a:r>
                      <a:r>
                        <a:rPr lang="ru-RU" sz="1400" dirty="0" smtClean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400" dirty="0" err="1" smtClean="0">
                          <a:latin typeface="Arial Narrow" panose="020B0606020202030204" pitchFamily="34" charset="0"/>
                        </a:rPr>
                        <a:t>келтіру</a:t>
                      </a:r>
                      <a:endParaRPr lang="ru-RU" sz="1400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>
                          <a:latin typeface="Arial Narrow" panose="020B0606020202030204" pitchFamily="34" charset="0"/>
                        </a:rPr>
                        <a:t>өзінің</a:t>
                      </a:r>
                      <a:r>
                        <a:rPr lang="ru-RU" sz="1400" dirty="0" smtClean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400" dirty="0" err="1" smtClean="0">
                          <a:latin typeface="Arial Narrow" panose="020B0606020202030204" pitchFamily="34" charset="0"/>
                        </a:rPr>
                        <a:t>аймағындағы</a:t>
                      </a:r>
                      <a:r>
                        <a:rPr lang="ru-RU" sz="1400" dirty="0" smtClean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400" dirty="0" err="1" smtClean="0">
                          <a:latin typeface="Arial Narrow" panose="020B0606020202030204" pitchFamily="34" charset="0"/>
                        </a:rPr>
                        <a:t>жануарлардың</a:t>
                      </a:r>
                      <a:r>
                        <a:rPr lang="ru-RU" sz="1400" baseline="0" dirty="0" smtClean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400" baseline="0" dirty="0" err="1" smtClean="0">
                          <a:latin typeface="Arial Narrow" panose="020B0606020202030204" pitchFamily="34" charset="0"/>
                        </a:rPr>
                        <a:t>түрлерін</a:t>
                      </a:r>
                      <a:r>
                        <a:rPr lang="ru-RU" sz="1400" baseline="0" dirty="0" smtClean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400" baseline="0" dirty="0" err="1" smtClean="0">
                          <a:latin typeface="Arial Narrow" panose="020B0606020202030204" pitchFamily="34" charset="0"/>
                        </a:rPr>
                        <a:t>жіктеу</a:t>
                      </a:r>
                      <a:r>
                        <a:rPr lang="ru-RU" sz="1400" baseline="0" dirty="0" smtClean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400" baseline="0" dirty="0" err="1" smtClean="0">
                          <a:latin typeface="Arial Narrow" panose="020B0606020202030204" pitchFamily="34" charset="0"/>
                        </a:rPr>
                        <a:t>үшін</a:t>
                      </a:r>
                      <a:r>
                        <a:rPr lang="ru-RU" sz="1400" baseline="0" dirty="0" smtClean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400" baseline="0" dirty="0" err="1" smtClean="0">
                          <a:latin typeface="Arial Narrow" panose="020B0606020202030204" pitchFamily="34" charset="0"/>
                        </a:rPr>
                        <a:t>қарапайым</a:t>
                      </a:r>
                      <a:r>
                        <a:rPr lang="ru-RU" sz="1400" baseline="0" dirty="0" smtClean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400" baseline="0" dirty="0" err="1" smtClean="0">
                          <a:latin typeface="Arial Narrow" panose="020B0606020202030204" pitchFamily="34" charset="0"/>
                        </a:rPr>
                        <a:t>белгілерді</a:t>
                      </a:r>
                      <a:r>
                        <a:rPr lang="ru-RU" sz="1400" baseline="0" dirty="0" smtClean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400" baseline="0" dirty="0" err="1" smtClean="0">
                          <a:latin typeface="Arial Narrow" panose="020B0606020202030204" pitchFamily="34" charset="0"/>
                        </a:rPr>
                        <a:t>тізбектеу</a:t>
                      </a:r>
                      <a:r>
                        <a:rPr lang="ru-RU" sz="1400" baseline="0" dirty="0" smtClean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400" baseline="0" dirty="0" err="1" smtClean="0">
                          <a:latin typeface="Arial Narrow" panose="020B0606020202030204" pitchFamily="34" charset="0"/>
                        </a:rPr>
                        <a:t>және</a:t>
                      </a:r>
                      <a:r>
                        <a:rPr lang="ru-RU" sz="1400" baseline="0" dirty="0" smtClean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400" baseline="0" dirty="0" err="1" smtClean="0">
                          <a:latin typeface="Arial Narrow" panose="020B0606020202030204" pitchFamily="34" charset="0"/>
                        </a:rPr>
                        <a:t>қолдану</a:t>
                      </a:r>
                      <a:endParaRPr lang="ru-RU" sz="1400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026580">
                <a:tc>
                  <a:txBody>
                    <a:bodyPr/>
                    <a:lstStyle/>
                    <a:p>
                      <a:r>
                        <a:rPr lang="ru-RU" sz="140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табиғаттың </a:t>
                      </a:r>
                      <a:r>
                        <a:rPr lang="ru-RU" sz="1400" dirty="0" err="1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нысандары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мен </a:t>
                      </a:r>
                      <a:r>
                        <a:rPr lang="ru-RU" sz="1400" dirty="0" err="1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құбылыстарына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aseline="0" dirty="0" err="1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қысқа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aseline="0" dirty="0" err="1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мерзімді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aseline="0" dirty="0" err="1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бақылаулар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aseline="0" dirty="0" err="1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жүргізу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smtClean="0">
                          <a:latin typeface="Arial Narrow" panose="020B0606020202030204" pitchFamily="34" charset="0"/>
                        </a:rPr>
                        <a:t>бақылау </a:t>
                      </a:r>
                      <a:r>
                        <a:rPr lang="ru-RU" sz="1400" dirty="0" err="1" smtClean="0">
                          <a:latin typeface="Arial Narrow" panose="020B0606020202030204" pitchFamily="34" charset="0"/>
                        </a:rPr>
                        <a:t>нәтижелерін</a:t>
                      </a:r>
                      <a:r>
                        <a:rPr lang="ru-RU" sz="1400" dirty="0" smtClean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400" dirty="0" err="1" smtClean="0">
                          <a:latin typeface="Arial Narrow" panose="020B0606020202030204" pitchFamily="34" charset="0"/>
                        </a:rPr>
                        <a:t>көрсету</a:t>
                      </a:r>
                      <a:r>
                        <a:rPr lang="ru-RU" sz="1400" dirty="0" smtClean="0">
                          <a:latin typeface="Arial Narrow" panose="020B0606020202030204" pitchFamily="34" charset="0"/>
                        </a:rPr>
                        <a:t>, </a:t>
                      </a:r>
                      <a:r>
                        <a:rPr lang="ru-RU" sz="1400" dirty="0" err="1" smtClean="0">
                          <a:latin typeface="Arial Narrow" panose="020B0606020202030204" pitchFamily="34" charset="0"/>
                        </a:rPr>
                        <a:t>мысалы</a:t>
                      </a:r>
                      <a:r>
                        <a:rPr lang="ru-RU" sz="1400" dirty="0" smtClean="0">
                          <a:latin typeface="Arial Narrow" panose="020B0606020202030204" pitchFamily="34" charset="0"/>
                        </a:rPr>
                        <a:t>: </a:t>
                      </a:r>
                      <a:r>
                        <a:rPr lang="ru-RU" sz="1400" dirty="0" err="1" smtClean="0">
                          <a:latin typeface="Arial Narrow" panose="020B0606020202030204" pitchFamily="34" charset="0"/>
                        </a:rPr>
                        <a:t>суреттер</a:t>
                      </a:r>
                      <a:r>
                        <a:rPr lang="ru-RU" sz="1400" dirty="0" smtClean="0">
                          <a:latin typeface="Arial Narrow" panose="020B0606020202030204" pitchFamily="34" charset="0"/>
                        </a:rPr>
                        <a:t>, </a:t>
                      </a:r>
                      <a:r>
                        <a:rPr lang="ru-RU" sz="1400" dirty="0" err="1" smtClean="0">
                          <a:latin typeface="Arial Narrow" panose="020B0606020202030204" pitchFamily="34" charset="0"/>
                        </a:rPr>
                        <a:t>белгілер</a:t>
                      </a:r>
                      <a:r>
                        <a:rPr lang="ru-RU" sz="1400" dirty="0" smtClean="0">
                          <a:latin typeface="Arial Narrow" panose="020B0606020202030204" pitchFamily="34" charset="0"/>
                        </a:rPr>
                        <a:t> («</a:t>
                      </a:r>
                      <a:r>
                        <a:rPr lang="ru-RU" sz="1400" dirty="0" err="1" smtClean="0">
                          <a:latin typeface="Arial Narrow" panose="020B0606020202030204" pitchFamily="34" charset="0"/>
                        </a:rPr>
                        <a:t>иә</a:t>
                      </a:r>
                      <a:r>
                        <a:rPr lang="ru-RU" sz="1400" dirty="0" smtClean="0">
                          <a:latin typeface="Arial Narrow" panose="020B0606020202030204" pitchFamily="34" charset="0"/>
                        </a:rPr>
                        <a:t>» - </a:t>
                      </a:r>
                      <a:r>
                        <a:rPr lang="ru-RU" sz="1400" dirty="0" err="1" smtClean="0">
                          <a:latin typeface="Arial Narrow" panose="020B0606020202030204" pitchFamily="34" charset="0"/>
                        </a:rPr>
                        <a:t>қанат</a:t>
                      </a:r>
                      <a:r>
                        <a:rPr lang="ru-RU" sz="1400" baseline="0" dirty="0" smtClean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400" baseline="0" dirty="0" err="1" smtClean="0">
                          <a:latin typeface="Arial Narrow" panose="020B0606020202030204" pitchFamily="34" charset="0"/>
                        </a:rPr>
                        <a:t>белгісі</a:t>
                      </a:r>
                      <a:r>
                        <a:rPr lang="ru-RU" sz="1400" dirty="0" smtClean="0">
                          <a:latin typeface="Arial Narrow" panose="020B0606020202030204" pitchFamily="34" charset="0"/>
                        </a:rPr>
                        <a:t>, «</a:t>
                      </a:r>
                      <a:r>
                        <a:rPr lang="ru-RU" sz="1400" dirty="0" err="1" smtClean="0">
                          <a:latin typeface="Arial Narrow" panose="020B0606020202030204" pitchFamily="34" charset="0"/>
                        </a:rPr>
                        <a:t>жоқ</a:t>
                      </a:r>
                      <a:r>
                        <a:rPr lang="ru-RU" sz="1400" dirty="0" smtClean="0">
                          <a:latin typeface="Arial Narrow" panose="020B0606020202030204" pitchFamily="34" charset="0"/>
                        </a:rPr>
                        <a:t>» - крест), </a:t>
                      </a:r>
                      <a:r>
                        <a:rPr lang="ru-RU" sz="1400" dirty="0" err="1" smtClean="0">
                          <a:latin typeface="Arial Narrow" panose="020B0606020202030204" pitchFamily="34" charset="0"/>
                        </a:rPr>
                        <a:t>бағаналы</a:t>
                      </a:r>
                      <a:r>
                        <a:rPr lang="ru-RU" sz="1400" dirty="0" smtClean="0">
                          <a:latin typeface="Arial Narrow" panose="020B0606020202030204" pitchFamily="34" charset="0"/>
                        </a:rPr>
                        <a:t>  </a:t>
                      </a:r>
                      <a:r>
                        <a:rPr lang="ru-RU" sz="1400" dirty="0" err="1" smtClean="0">
                          <a:latin typeface="Arial Narrow" panose="020B0606020202030204" pitchFamily="34" charset="0"/>
                        </a:rPr>
                        <a:t>диаграммалар</a:t>
                      </a:r>
                      <a:r>
                        <a:rPr lang="ru-RU" sz="1400" baseline="0" dirty="0" smtClean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400" dirty="0" err="1" smtClean="0">
                          <a:latin typeface="Arial Narrow" panose="020B0606020202030204" pitchFamily="34" charset="0"/>
                        </a:rPr>
                        <a:t>түрінде</a:t>
                      </a:r>
                      <a:endParaRPr lang="ru-RU" sz="1400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>
                          <a:latin typeface="Arial Narrow" panose="020B0606020202030204" pitchFamily="34" charset="0"/>
                        </a:rPr>
                        <a:t>бақылау</a:t>
                      </a:r>
                      <a:r>
                        <a:rPr lang="ru-RU" sz="1400" dirty="0" smtClean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400" dirty="0" err="1" smtClean="0">
                          <a:latin typeface="Arial Narrow" panose="020B0606020202030204" pitchFamily="34" charset="0"/>
                        </a:rPr>
                        <a:t>нәтижелерін</a:t>
                      </a:r>
                      <a:r>
                        <a:rPr lang="ru-RU" sz="1400" dirty="0" smtClean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400" dirty="0" err="1" smtClean="0">
                          <a:latin typeface="Arial Narrow" panose="020B0606020202030204" pitchFamily="34" charset="0"/>
                        </a:rPr>
                        <a:t>ауызша</a:t>
                      </a:r>
                      <a:r>
                        <a:rPr lang="ru-RU" sz="1400" dirty="0" smtClean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400" dirty="0" err="1" smtClean="0">
                          <a:latin typeface="Arial Narrow" panose="020B0606020202030204" pitchFamily="34" charset="0"/>
                        </a:rPr>
                        <a:t>немесе</a:t>
                      </a:r>
                      <a:r>
                        <a:rPr lang="ru-RU" sz="1400" baseline="0" dirty="0" smtClean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400" baseline="0" dirty="0" err="1" smtClean="0">
                          <a:latin typeface="Arial Narrow" panose="020B0606020202030204" pitchFamily="34" charset="0"/>
                        </a:rPr>
                        <a:t>сурет</a:t>
                      </a:r>
                      <a:r>
                        <a:rPr lang="ru-RU" sz="1400" baseline="0" dirty="0" smtClean="0">
                          <a:latin typeface="Arial Narrow" panose="020B0606020202030204" pitchFamily="34" charset="0"/>
                        </a:rPr>
                        <a:t>, </a:t>
                      </a:r>
                      <a:r>
                        <a:rPr lang="ru-RU" sz="1400" baseline="0" dirty="0" err="1" smtClean="0">
                          <a:latin typeface="Arial Narrow" panose="020B0606020202030204" pitchFamily="34" charset="0"/>
                        </a:rPr>
                        <a:t>жазба</a:t>
                      </a:r>
                      <a:r>
                        <a:rPr lang="ru-RU" sz="1400" baseline="0" dirty="0" smtClean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400" baseline="0" dirty="0" err="1" smtClean="0">
                          <a:latin typeface="Arial Narrow" panose="020B0606020202030204" pitchFamily="34" charset="0"/>
                        </a:rPr>
                        <a:t>немесе</a:t>
                      </a:r>
                      <a:r>
                        <a:rPr lang="ru-RU" sz="1400" baseline="0" dirty="0" smtClean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400" baseline="0" dirty="0" err="1" smtClean="0">
                          <a:latin typeface="Arial Narrow" panose="020B0606020202030204" pitchFamily="34" charset="0"/>
                        </a:rPr>
                        <a:t>қарапайым</a:t>
                      </a:r>
                      <a:r>
                        <a:rPr lang="ru-RU" sz="1400" baseline="0" dirty="0" smtClean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400" baseline="0" dirty="0" err="1" smtClean="0">
                          <a:latin typeface="Arial Narrow" panose="020B0606020202030204" pitchFamily="34" charset="0"/>
                        </a:rPr>
                        <a:t>кесте</a:t>
                      </a:r>
                      <a:r>
                        <a:rPr lang="ru-RU" sz="1400" baseline="0" dirty="0" smtClean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400" baseline="0" dirty="0" err="1" smtClean="0">
                          <a:latin typeface="Arial Narrow" panose="020B0606020202030204" pitchFamily="34" charset="0"/>
                        </a:rPr>
                        <a:t>түрінде</a:t>
                      </a:r>
                      <a:r>
                        <a:rPr lang="ru-RU" sz="1400" baseline="0" dirty="0" smtClean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400" baseline="0" dirty="0" err="1" smtClean="0">
                          <a:latin typeface="Arial Narrow" panose="020B0606020202030204" pitchFamily="34" charset="0"/>
                        </a:rPr>
                        <a:t>көрсету</a:t>
                      </a:r>
                      <a:endParaRPr lang="ru-RU" sz="1400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>
                          <a:latin typeface="Arial Narrow" panose="020B0606020202030204" pitchFamily="34" charset="0"/>
                        </a:rPr>
                        <a:t>Салыстыру</a:t>
                      </a:r>
                      <a:r>
                        <a:rPr lang="ru-RU" sz="1400" dirty="0" smtClean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400" dirty="0" err="1" smtClean="0">
                          <a:latin typeface="Arial Narrow" panose="020B0606020202030204" pitchFamily="34" charset="0"/>
                        </a:rPr>
                        <a:t>нәтижелерін</a:t>
                      </a:r>
                      <a:r>
                        <a:rPr lang="ru-RU" sz="1400" dirty="0" smtClean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400" dirty="0" err="1" smtClean="0">
                          <a:latin typeface="Arial Narrow" panose="020B0606020202030204" pitchFamily="34" charset="0"/>
                        </a:rPr>
                        <a:t>компьютерді</a:t>
                      </a:r>
                      <a:r>
                        <a:rPr lang="ru-RU" sz="1400" dirty="0" smtClean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400" dirty="0" err="1" smtClean="0">
                          <a:latin typeface="Arial Narrow" panose="020B0606020202030204" pitchFamily="34" charset="0"/>
                        </a:rPr>
                        <a:t>қолдана</a:t>
                      </a:r>
                      <a:r>
                        <a:rPr lang="ru-RU" sz="1400" dirty="0" smtClean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400" dirty="0" err="1" smtClean="0">
                          <a:latin typeface="Arial Narrow" panose="020B0606020202030204" pitchFamily="34" charset="0"/>
                        </a:rPr>
                        <a:t>отырып</a:t>
                      </a:r>
                      <a:r>
                        <a:rPr lang="ru-RU" sz="1400" dirty="0" smtClean="0">
                          <a:latin typeface="Arial Narrow" panose="020B0606020202030204" pitchFamily="34" charset="0"/>
                        </a:rPr>
                        <a:t>, </a:t>
                      </a:r>
                      <a:r>
                        <a:rPr lang="ru-RU" sz="1400" dirty="0" err="1" smtClean="0">
                          <a:latin typeface="Arial Narrow" panose="020B0606020202030204" pitchFamily="34" charset="0"/>
                        </a:rPr>
                        <a:t>жазба</a:t>
                      </a:r>
                      <a:r>
                        <a:rPr lang="ru-RU" sz="1400" dirty="0" smtClean="0">
                          <a:latin typeface="Arial Narrow" panose="020B0606020202030204" pitchFamily="34" charset="0"/>
                        </a:rPr>
                        <a:t>, </a:t>
                      </a:r>
                      <a:r>
                        <a:rPr lang="ru-RU" sz="1400" dirty="0" err="1" smtClean="0">
                          <a:latin typeface="Arial Narrow" panose="020B0606020202030204" pitchFamily="34" charset="0"/>
                        </a:rPr>
                        <a:t>сурет</a:t>
                      </a:r>
                      <a:r>
                        <a:rPr lang="ru-RU" sz="1400" dirty="0" smtClean="0">
                          <a:latin typeface="Arial Narrow" panose="020B0606020202030204" pitchFamily="34" charset="0"/>
                        </a:rPr>
                        <a:t>, </a:t>
                      </a:r>
                      <a:r>
                        <a:rPr lang="ru-RU" sz="1400" dirty="0" err="1" smtClean="0">
                          <a:latin typeface="Arial Narrow" panose="020B0606020202030204" pitchFamily="34" charset="0"/>
                        </a:rPr>
                        <a:t>кесте</a:t>
                      </a:r>
                      <a:r>
                        <a:rPr lang="ru-RU" sz="1400" dirty="0" smtClean="0">
                          <a:latin typeface="Arial Narrow" panose="020B0606020202030204" pitchFamily="34" charset="0"/>
                        </a:rPr>
                        <a:t>, гистограмма </a:t>
                      </a:r>
                      <a:r>
                        <a:rPr lang="ru-RU" sz="1400" dirty="0" err="1" smtClean="0">
                          <a:latin typeface="Arial Narrow" panose="020B0606020202030204" pitchFamily="34" charset="0"/>
                        </a:rPr>
                        <a:t>түрінде</a:t>
                      </a:r>
                      <a:r>
                        <a:rPr lang="ru-RU" sz="1400" dirty="0" smtClean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400" dirty="0" err="1" smtClean="0">
                          <a:latin typeface="Arial Narrow" panose="020B0606020202030204" pitchFamily="34" charset="0"/>
                        </a:rPr>
                        <a:t>көрсету</a:t>
                      </a:r>
                      <a:r>
                        <a:rPr lang="ru-RU" sz="1400" dirty="0" smtClean="0">
                          <a:latin typeface="Arial Narrow" panose="020B0606020202030204" pitchFamily="34" charset="0"/>
                        </a:rPr>
                        <a:t> </a:t>
                      </a:r>
                      <a:endParaRPr lang="ru-RU" sz="1400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err="1" smtClean="0">
                          <a:latin typeface="Arial Narrow" panose="020B0606020202030204" pitchFamily="34" charset="0"/>
                        </a:rPr>
                        <a:t>Салыстыру</a:t>
                      </a:r>
                      <a:r>
                        <a:rPr lang="ru-RU" sz="1400" dirty="0" smtClean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400" dirty="0" err="1" smtClean="0">
                          <a:latin typeface="Arial Narrow" panose="020B0606020202030204" pitchFamily="34" charset="0"/>
                        </a:rPr>
                        <a:t>нәтижелерін</a:t>
                      </a:r>
                      <a:r>
                        <a:rPr lang="ru-RU" sz="1400" dirty="0" smtClean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400" dirty="0" err="1" smtClean="0">
                          <a:latin typeface="Arial Narrow" panose="020B0606020202030204" pitchFamily="34" charset="0"/>
                        </a:rPr>
                        <a:t>компьютерді</a:t>
                      </a:r>
                      <a:r>
                        <a:rPr lang="ru-RU" sz="1400" dirty="0" smtClean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400" dirty="0" err="1" smtClean="0">
                          <a:latin typeface="Arial Narrow" panose="020B0606020202030204" pitchFamily="34" charset="0"/>
                        </a:rPr>
                        <a:t>қолдана</a:t>
                      </a:r>
                      <a:r>
                        <a:rPr lang="ru-RU" sz="1400" dirty="0" smtClean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400" dirty="0" err="1" smtClean="0">
                          <a:latin typeface="Arial Narrow" panose="020B0606020202030204" pitchFamily="34" charset="0"/>
                        </a:rPr>
                        <a:t>отырып</a:t>
                      </a:r>
                      <a:r>
                        <a:rPr lang="ru-RU" sz="1400" dirty="0" smtClean="0">
                          <a:latin typeface="Arial Narrow" panose="020B0606020202030204" pitchFamily="34" charset="0"/>
                        </a:rPr>
                        <a:t>, </a:t>
                      </a:r>
                      <a:r>
                        <a:rPr lang="ru-RU" sz="1400" dirty="0" err="1" smtClean="0">
                          <a:latin typeface="Arial Narrow" panose="020B0606020202030204" pitchFamily="34" charset="0"/>
                        </a:rPr>
                        <a:t>жазба</a:t>
                      </a:r>
                      <a:r>
                        <a:rPr lang="ru-RU" sz="1400" dirty="0" smtClean="0">
                          <a:latin typeface="Arial Narrow" panose="020B0606020202030204" pitchFamily="34" charset="0"/>
                        </a:rPr>
                        <a:t>, </a:t>
                      </a:r>
                      <a:r>
                        <a:rPr lang="ru-RU" sz="1400" dirty="0" err="1" smtClean="0">
                          <a:latin typeface="Arial Narrow" panose="020B0606020202030204" pitchFamily="34" charset="0"/>
                        </a:rPr>
                        <a:t>кесте</a:t>
                      </a:r>
                      <a:r>
                        <a:rPr lang="ru-RU" sz="1400" dirty="0" smtClean="0">
                          <a:latin typeface="Arial Narrow" panose="020B0606020202030204" pitchFamily="34" charset="0"/>
                        </a:rPr>
                        <a:t>, гистограмма </a:t>
                      </a:r>
                      <a:r>
                        <a:rPr lang="ru-RU" sz="1400" dirty="0" err="1" smtClean="0">
                          <a:latin typeface="Arial Narrow" panose="020B0606020202030204" pitchFamily="34" charset="0"/>
                        </a:rPr>
                        <a:t>түрінде</a:t>
                      </a:r>
                      <a:r>
                        <a:rPr lang="ru-RU" sz="1400" dirty="0" smtClean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400" dirty="0" err="1" smtClean="0">
                          <a:latin typeface="Arial Narrow" panose="020B0606020202030204" pitchFamily="34" charset="0"/>
                        </a:rPr>
                        <a:t>көрсету</a:t>
                      </a:r>
                      <a:r>
                        <a:rPr lang="ru-RU" sz="1400" dirty="0" smtClean="0">
                          <a:latin typeface="Arial Narrow" panose="020B0606020202030204" pitchFamily="34" charset="0"/>
                        </a:rPr>
                        <a:t> </a:t>
                      </a:r>
                      <a:endParaRPr lang="ru-RU" sz="1400" dirty="0" smtClean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553200" y="6448251"/>
            <a:ext cx="2133600" cy="365125"/>
          </a:xfrm>
        </p:spPr>
        <p:txBody>
          <a:bodyPr/>
          <a:lstStyle/>
          <a:p>
            <a:fld id="{18982B81-0758-4F7F-84B8-7FB537E20F1A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7867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 noGrp="1"/>
          </p:cNvSpPr>
          <p:nvPr>
            <p:ph type="title"/>
          </p:nvPr>
        </p:nvSpPr>
        <p:spPr>
          <a:xfrm>
            <a:off x="322264" y="260648"/>
            <a:ext cx="8736012" cy="623887"/>
          </a:xfr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altLang="ru-RU" sz="2800" b="1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Білім</a:t>
            </a:r>
            <a:r>
              <a:rPr lang="ru-RU" altLang="ru-RU" sz="28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беру </a:t>
            </a:r>
            <a:r>
              <a:rPr lang="ru-RU" altLang="ru-RU" sz="2800" b="1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салалары</a:t>
            </a:r>
            <a:r>
              <a:rPr lang="ru-RU" altLang="ru-RU" sz="28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ru-RU" altLang="ru-RU" sz="2800" b="1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бойынша</a:t>
            </a:r>
            <a:r>
              <a:rPr lang="ru-RU" altLang="ru-RU" sz="28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ru-RU" altLang="ru-RU" sz="2800" b="1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күтілетін</a:t>
            </a:r>
            <a:r>
              <a:rPr lang="ru-RU" altLang="ru-RU" sz="28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ru-RU" altLang="ru-RU" sz="2800" b="1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нәтижелер</a:t>
            </a:r>
            <a:endParaRPr lang="ru-RU" altLang="ru-RU" sz="28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2264" y="1628800"/>
            <a:ext cx="4249736" cy="22225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180975" lvl="1" indent="-171450">
              <a:buFont typeface="Arial" pitchFamily="34" charset="0"/>
              <a:buChar char="•"/>
              <a:defRPr/>
            </a:pPr>
            <a:r>
              <a:rPr lang="ru-RU" b="1" dirty="0" err="1" smtClean="0">
                <a:solidFill>
                  <a:schemeClr val="tx1"/>
                </a:solidFill>
                <a:latin typeface="Arial Narrow" panose="020B0606020202030204" pitchFamily="34" charset="0"/>
                <a:cs typeface="Arial" pitchFamily="34" charset="0"/>
              </a:rPr>
              <a:t>Күтілетін</a:t>
            </a:r>
            <a:r>
              <a:rPr lang="ru-RU" b="1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latin typeface="Arial Narrow" panose="020B0606020202030204" pitchFamily="34" charset="0"/>
                <a:cs typeface="Arial" pitchFamily="34" charset="0"/>
              </a:rPr>
              <a:t>оқу</a:t>
            </a:r>
            <a:r>
              <a:rPr lang="ru-RU" b="1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latin typeface="Arial Narrow" panose="020B0606020202030204" pitchFamily="34" charset="0"/>
                <a:cs typeface="Arial" pitchFamily="34" charset="0"/>
              </a:rPr>
              <a:t>нәтижелері</a:t>
            </a:r>
            <a:r>
              <a:rPr lang="ru-RU" b="1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itchFamily="34" charset="0"/>
              </a:rPr>
              <a:t> </a:t>
            </a:r>
            <a:r>
              <a:rPr lang="ru-RU" dirty="0" smtClean="0">
                <a:latin typeface="Arial Narrow" panose="020B0606020202030204" pitchFamily="34" charset="0"/>
                <a:cs typeface="Arial" pitchFamily="34" charset="0"/>
              </a:rPr>
              <a:t>– </a:t>
            </a:r>
            <a:r>
              <a:rPr lang="ru-RU" dirty="0" err="1" smtClean="0">
                <a:latin typeface="Arial Narrow" panose="020B0606020202030204" pitchFamily="34" charset="0"/>
                <a:cs typeface="Arial" pitchFamily="34" charset="0"/>
              </a:rPr>
              <a:t>бұл</a:t>
            </a:r>
            <a:r>
              <a:rPr lang="ru-RU" dirty="0" smtClean="0">
                <a:latin typeface="Arial Narrow" panose="020B0606020202030204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 Narrow" panose="020B0606020202030204" pitchFamily="34" charset="0"/>
                <a:cs typeface="Arial" pitchFamily="34" charset="0"/>
              </a:rPr>
              <a:t>бастауыш</a:t>
            </a:r>
            <a:r>
              <a:rPr lang="ru-RU" dirty="0" smtClean="0">
                <a:latin typeface="Arial Narrow" panose="020B0606020202030204" pitchFamily="34" charset="0"/>
                <a:cs typeface="Arial" pitchFamily="34" charset="0"/>
              </a:rPr>
              <a:t>, </a:t>
            </a:r>
            <a:r>
              <a:rPr lang="ru-RU" dirty="0" err="1" smtClean="0">
                <a:latin typeface="Arial Narrow" panose="020B0606020202030204" pitchFamily="34" charset="0"/>
                <a:cs typeface="Arial" pitchFamily="34" charset="0"/>
              </a:rPr>
              <a:t>негізгі</a:t>
            </a:r>
            <a:r>
              <a:rPr lang="ru-RU" dirty="0" smtClean="0">
                <a:latin typeface="Arial Narrow" panose="020B0606020202030204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 Narrow" panose="020B0606020202030204" pitchFamily="34" charset="0"/>
                <a:cs typeface="Arial" pitchFamily="34" charset="0"/>
              </a:rPr>
              <a:t>және</a:t>
            </a:r>
            <a:r>
              <a:rPr lang="ru-RU" dirty="0" smtClean="0">
                <a:latin typeface="Arial Narrow" panose="020B0606020202030204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 Narrow" panose="020B0606020202030204" pitchFamily="34" charset="0"/>
                <a:cs typeface="Arial" pitchFamily="34" charset="0"/>
              </a:rPr>
              <a:t>жоғары</a:t>
            </a:r>
            <a:r>
              <a:rPr lang="ru-RU" dirty="0" smtClean="0">
                <a:latin typeface="Arial Narrow" panose="020B0606020202030204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 Narrow" panose="020B0606020202030204" pitchFamily="34" charset="0"/>
                <a:cs typeface="Arial" pitchFamily="34" charset="0"/>
              </a:rPr>
              <a:t>мектепті</a:t>
            </a:r>
            <a:r>
              <a:rPr lang="ru-RU" dirty="0" smtClean="0">
                <a:latin typeface="Arial Narrow" panose="020B0606020202030204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 Narrow" panose="020B0606020202030204" pitchFamily="34" charset="0"/>
                <a:cs typeface="Arial" pitchFamily="34" charset="0"/>
              </a:rPr>
              <a:t>қамтитын</a:t>
            </a:r>
            <a:r>
              <a:rPr lang="ru-RU" dirty="0" smtClean="0">
                <a:latin typeface="Arial Narrow" panose="020B0606020202030204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 Narrow" panose="020B0606020202030204" pitchFamily="34" charset="0"/>
                <a:cs typeface="Arial" pitchFamily="34" charset="0"/>
              </a:rPr>
              <a:t>әрбір</a:t>
            </a:r>
            <a:r>
              <a:rPr lang="ru-RU" dirty="0" smtClean="0">
                <a:latin typeface="Arial Narrow" panose="020B0606020202030204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 Narrow" panose="020B0606020202030204" pitchFamily="34" charset="0"/>
                <a:cs typeface="Arial" pitchFamily="34" charset="0"/>
              </a:rPr>
              <a:t>білім</a:t>
            </a:r>
            <a:r>
              <a:rPr lang="ru-RU" dirty="0" smtClean="0">
                <a:latin typeface="Arial Narrow" panose="020B0606020202030204" pitchFamily="34" charset="0"/>
                <a:cs typeface="Arial" pitchFamily="34" charset="0"/>
              </a:rPr>
              <a:t> беру </a:t>
            </a:r>
            <a:r>
              <a:rPr lang="ru-RU" dirty="0" err="1" smtClean="0">
                <a:latin typeface="Arial Narrow" panose="020B0606020202030204" pitchFamily="34" charset="0"/>
                <a:cs typeface="Arial" pitchFamily="34" charset="0"/>
              </a:rPr>
              <a:t>саласы</a:t>
            </a:r>
            <a:r>
              <a:rPr lang="ru-RU" dirty="0" smtClean="0">
                <a:latin typeface="Arial Narrow" panose="020B0606020202030204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 Narrow" panose="020B0606020202030204" pitchFamily="34" charset="0"/>
                <a:cs typeface="Arial" pitchFamily="34" charset="0"/>
              </a:rPr>
              <a:t>үшін</a:t>
            </a:r>
            <a:r>
              <a:rPr lang="ru-RU" dirty="0" smtClean="0">
                <a:latin typeface="Arial Narrow" panose="020B0606020202030204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 Narrow" panose="020B0606020202030204" pitchFamily="34" charset="0"/>
                <a:cs typeface="Arial" pitchFamily="34" charset="0"/>
              </a:rPr>
              <a:t>белгіленген</a:t>
            </a:r>
            <a:r>
              <a:rPr lang="ru-RU" dirty="0" smtClean="0">
                <a:latin typeface="Arial Narrow" panose="020B0606020202030204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latin typeface="Arial Narrow" panose="020B0606020202030204" pitchFamily="34" charset="0"/>
                <a:cs typeface="Arial" pitchFamily="34" charset="0"/>
              </a:rPr>
              <a:t>ұзақ</a:t>
            </a:r>
            <a:r>
              <a:rPr lang="ru-RU" b="1" dirty="0" smtClean="0">
                <a:latin typeface="Arial Narrow" panose="020B0606020202030204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latin typeface="Arial Narrow" panose="020B0606020202030204" pitchFamily="34" charset="0"/>
                <a:cs typeface="Arial" pitchFamily="34" charset="0"/>
              </a:rPr>
              <a:t>мерзімді</a:t>
            </a:r>
            <a:r>
              <a:rPr lang="ru-RU" b="1" dirty="0" smtClean="0">
                <a:latin typeface="Arial Narrow" panose="020B0606020202030204" pitchFamily="34" charset="0"/>
                <a:cs typeface="Arial" pitchFamily="34" charset="0"/>
              </a:rPr>
              <a:t>  </a:t>
            </a:r>
            <a:r>
              <a:rPr lang="ru-RU" b="1" dirty="0" err="1" smtClean="0">
                <a:latin typeface="Arial Narrow" panose="020B0606020202030204" pitchFamily="34" charset="0"/>
                <a:cs typeface="Arial" pitchFamily="34" charset="0"/>
              </a:rPr>
              <a:t>сипаттағы</a:t>
            </a:r>
            <a:r>
              <a:rPr lang="ru-RU" b="1" dirty="0" smtClean="0">
                <a:latin typeface="Arial Narrow" panose="020B0606020202030204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 Narrow" panose="020B0606020202030204" pitchFamily="34" charset="0"/>
                <a:cs typeface="Arial" pitchFamily="34" charset="0"/>
              </a:rPr>
              <a:t>білім</a:t>
            </a:r>
            <a:r>
              <a:rPr lang="ru-RU" dirty="0" smtClean="0">
                <a:latin typeface="Arial Narrow" panose="020B0606020202030204" pitchFamily="34" charset="0"/>
                <a:cs typeface="Arial" pitchFamily="34" charset="0"/>
              </a:rPr>
              <a:t> беру </a:t>
            </a:r>
            <a:r>
              <a:rPr lang="ru-RU" b="1" dirty="0" err="1" smtClean="0">
                <a:latin typeface="Arial Narrow" panose="020B0606020202030204" pitchFamily="34" charset="0"/>
                <a:cs typeface="Arial" pitchFamily="34" charset="0"/>
              </a:rPr>
              <a:t>мақсаттары</a:t>
            </a:r>
            <a:r>
              <a:rPr lang="ru-RU" b="1" dirty="0" smtClean="0">
                <a:latin typeface="Arial Narrow" panose="020B0606020202030204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latin typeface="Arial Narrow" panose="020B0606020202030204" pitchFamily="34" charset="0"/>
                <a:cs typeface="Arial" pitchFamily="34" charset="0"/>
              </a:rPr>
              <a:t>жүйесі</a:t>
            </a:r>
            <a:r>
              <a:rPr lang="ru-RU" dirty="0" smtClean="0">
                <a:latin typeface="Arial Narrow" panose="020B0606020202030204" pitchFamily="34" charset="0"/>
                <a:cs typeface="Arial" pitchFamily="34" charset="0"/>
              </a:rPr>
              <a:t>. </a:t>
            </a:r>
          </a:p>
          <a:p>
            <a:pPr marL="180975" lvl="1" indent="-171450">
              <a:buFont typeface="Arial" pitchFamily="34" charset="0"/>
              <a:buChar char="•"/>
              <a:defRPr/>
            </a:pPr>
            <a:endParaRPr lang="kk-KZ" dirty="0">
              <a:latin typeface="Arial Narrow" panose="020B0606020202030204" pitchFamily="34" charset="0"/>
              <a:cs typeface="Arial" pitchFamily="34" charset="0"/>
            </a:endParaRPr>
          </a:p>
          <a:p>
            <a:pPr marL="180975" lvl="1" indent="-171450">
              <a:buFont typeface="Arial" pitchFamily="34" charset="0"/>
              <a:buChar char="•"/>
              <a:defRPr/>
            </a:pPr>
            <a:endParaRPr lang="kk-KZ" dirty="0" smtClean="0">
              <a:latin typeface="Arial Narrow" panose="020B0606020202030204" pitchFamily="34" charset="0"/>
              <a:cs typeface="Arial" pitchFamily="34" charset="0"/>
            </a:endParaRPr>
          </a:p>
          <a:p>
            <a:pPr marL="180975" lvl="1" indent="-171450">
              <a:buFont typeface="Arial" pitchFamily="34" charset="0"/>
              <a:buChar char="•"/>
              <a:defRPr/>
            </a:pPr>
            <a:endParaRPr lang="kk-KZ" dirty="0">
              <a:latin typeface="Arial Narrow" panose="020B0606020202030204" pitchFamily="34" charset="0"/>
              <a:cs typeface="Arial" pitchFamily="34" charset="0"/>
            </a:endParaRPr>
          </a:p>
          <a:p>
            <a:pPr marL="180975" lvl="1" indent="-171450">
              <a:buFont typeface="Arial" pitchFamily="34" charset="0"/>
              <a:buChar char="•"/>
              <a:defRPr/>
            </a:pPr>
            <a:endParaRPr lang="ru-RU" dirty="0" smtClean="0">
              <a:latin typeface="Arial Narrow" panose="020B0606020202030204" pitchFamily="34" charset="0"/>
              <a:cs typeface="Arial" pitchFamily="34" charset="0"/>
            </a:endParaRPr>
          </a:p>
          <a:p>
            <a:pPr marL="180975" lvl="1" indent="-171450">
              <a:buFont typeface="Arial" pitchFamily="34" charset="0"/>
              <a:buChar char="•"/>
              <a:defRPr/>
            </a:pPr>
            <a:r>
              <a:rPr lang="ru-RU" altLang="ru-RU" dirty="0" err="1" smtClean="0">
                <a:solidFill>
                  <a:srgbClr val="000000"/>
                </a:solidFill>
                <a:latin typeface="Arial Narrow" panose="020B0606020202030204" pitchFamily="34" charset="0"/>
                <a:cs typeface="Arial" pitchFamily="34" charset="0"/>
              </a:rPr>
              <a:t>Оқу</a:t>
            </a:r>
            <a:r>
              <a:rPr lang="ru-RU" altLang="ru-RU" dirty="0" smtClean="0">
                <a:solidFill>
                  <a:srgbClr val="000000"/>
                </a:solidFill>
                <a:latin typeface="Arial Narrow" panose="020B0606020202030204" pitchFamily="34" charset="0"/>
                <a:cs typeface="Arial" pitchFamily="34" charset="0"/>
              </a:rPr>
              <a:t> </a:t>
            </a:r>
            <a:r>
              <a:rPr lang="ru-RU" altLang="ru-RU" dirty="0" err="1" smtClean="0">
                <a:solidFill>
                  <a:srgbClr val="000000"/>
                </a:solidFill>
                <a:latin typeface="Arial Narrow" panose="020B0606020202030204" pitchFamily="34" charset="0"/>
                <a:cs typeface="Arial" pitchFamily="34" charset="0"/>
              </a:rPr>
              <a:t>және</a:t>
            </a:r>
            <a:r>
              <a:rPr lang="ru-RU" altLang="ru-RU" dirty="0" smtClean="0">
                <a:solidFill>
                  <a:srgbClr val="000000"/>
                </a:solidFill>
                <a:latin typeface="Arial Narrow" panose="020B0606020202030204" pitchFamily="34" charset="0"/>
                <a:cs typeface="Arial" pitchFamily="34" charset="0"/>
              </a:rPr>
              <a:t> </a:t>
            </a:r>
            <a:r>
              <a:rPr lang="ru-RU" altLang="ru-RU" dirty="0" err="1" smtClean="0">
                <a:solidFill>
                  <a:srgbClr val="000000"/>
                </a:solidFill>
                <a:latin typeface="Arial Narrow" panose="020B0606020202030204" pitchFamily="34" charset="0"/>
                <a:cs typeface="Arial" pitchFamily="34" charset="0"/>
              </a:rPr>
              <a:t>тәрбиелік</a:t>
            </a:r>
            <a:r>
              <a:rPr lang="ru-RU" altLang="ru-RU" dirty="0" smtClean="0">
                <a:solidFill>
                  <a:srgbClr val="000000"/>
                </a:solidFill>
                <a:latin typeface="Arial Narrow" panose="020B0606020202030204" pitchFamily="34" charset="0"/>
                <a:cs typeface="Arial" pitchFamily="34" charset="0"/>
              </a:rPr>
              <a:t> </a:t>
            </a:r>
            <a:r>
              <a:rPr lang="ru-RU" altLang="ru-RU" dirty="0" err="1" smtClean="0">
                <a:solidFill>
                  <a:srgbClr val="000000"/>
                </a:solidFill>
                <a:latin typeface="Arial Narrow" panose="020B0606020202030204" pitchFamily="34" charset="0"/>
                <a:cs typeface="Arial" pitchFamily="34" charset="0"/>
              </a:rPr>
              <a:t>күтілетін</a:t>
            </a:r>
            <a:r>
              <a:rPr lang="ru-RU" altLang="ru-RU" dirty="0" smtClean="0">
                <a:solidFill>
                  <a:srgbClr val="000000"/>
                </a:solidFill>
                <a:latin typeface="Arial Narrow" panose="020B0606020202030204" pitchFamily="34" charset="0"/>
                <a:cs typeface="Arial" pitchFamily="34" charset="0"/>
              </a:rPr>
              <a:t> </a:t>
            </a:r>
            <a:r>
              <a:rPr lang="ru-RU" altLang="ru-RU" dirty="0" err="1" smtClean="0">
                <a:solidFill>
                  <a:srgbClr val="000000"/>
                </a:solidFill>
                <a:latin typeface="Arial Narrow" panose="020B0606020202030204" pitchFamily="34" charset="0"/>
                <a:cs typeface="Arial" pitchFamily="34" charset="0"/>
              </a:rPr>
              <a:t>нәтижелер</a:t>
            </a:r>
            <a:r>
              <a:rPr lang="ru-RU" altLang="ru-RU" dirty="0" smtClean="0">
                <a:solidFill>
                  <a:srgbClr val="000000"/>
                </a:solidFill>
                <a:latin typeface="Arial Narrow" panose="020B0606020202030204" pitchFamily="34" charset="0"/>
                <a:cs typeface="Arial" pitchFamily="34" charset="0"/>
              </a:rPr>
              <a:t> </a:t>
            </a:r>
            <a:r>
              <a:rPr lang="ru-RU" altLang="ru-RU" dirty="0" err="1" smtClean="0">
                <a:solidFill>
                  <a:srgbClr val="000000"/>
                </a:solidFill>
                <a:latin typeface="Arial Narrow" panose="020B0606020202030204" pitchFamily="34" charset="0"/>
                <a:cs typeface="Arial" pitchFamily="34" charset="0"/>
              </a:rPr>
              <a:t>пәндер</a:t>
            </a:r>
            <a:r>
              <a:rPr lang="ru-RU" altLang="ru-RU" dirty="0" smtClean="0">
                <a:solidFill>
                  <a:srgbClr val="000000"/>
                </a:solidFill>
                <a:latin typeface="Arial Narrow" panose="020B0606020202030204" pitchFamily="34" charset="0"/>
                <a:cs typeface="Arial" pitchFamily="34" charset="0"/>
              </a:rPr>
              <a:t> </a:t>
            </a:r>
            <a:r>
              <a:rPr lang="ru-RU" altLang="ru-RU" dirty="0" err="1" smtClean="0">
                <a:solidFill>
                  <a:srgbClr val="000000"/>
                </a:solidFill>
                <a:latin typeface="Arial Narrow" panose="020B0606020202030204" pitchFamily="34" charset="0"/>
                <a:cs typeface="Arial" pitchFamily="34" charset="0"/>
              </a:rPr>
              <a:t>бойынша</a:t>
            </a:r>
            <a:r>
              <a:rPr lang="ru-RU" altLang="ru-RU" dirty="0" smtClean="0">
                <a:solidFill>
                  <a:srgbClr val="000000"/>
                </a:solidFill>
                <a:latin typeface="Arial Narrow" panose="020B0606020202030204" pitchFamily="34" charset="0"/>
                <a:cs typeface="Arial" pitchFamily="34" charset="0"/>
              </a:rPr>
              <a:t> </a:t>
            </a:r>
            <a:r>
              <a:rPr lang="ru-RU" altLang="ru-RU" dirty="0" err="1" smtClean="0">
                <a:solidFill>
                  <a:srgbClr val="000000"/>
                </a:solidFill>
                <a:latin typeface="Arial Narrow" panose="020B0606020202030204" pitchFamily="34" charset="0"/>
                <a:cs typeface="Arial" pitchFamily="34" charset="0"/>
              </a:rPr>
              <a:t>оқу</a:t>
            </a:r>
            <a:r>
              <a:rPr lang="ru-RU" altLang="ru-RU" dirty="0" smtClean="0">
                <a:solidFill>
                  <a:srgbClr val="000000"/>
                </a:solidFill>
                <a:latin typeface="Arial Narrow" panose="020B0606020202030204" pitchFamily="34" charset="0"/>
                <a:cs typeface="Arial" pitchFamily="34" charset="0"/>
              </a:rPr>
              <a:t> </a:t>
            </a:r>
            <a:r>
              <a:rPr lang="ru-RU" altLang="ru-RU" dirty="0" err="1" smtClean="0">
                <a:solidFill>
                  <a:srgbClr val="000000"/>
                </a:solidFill>
                <a:latin typeface="Arial Narrow" panose="020B0606020202030204" pitchFamily="34" charset="0"/>
                <a:cs typeface="Arial" pitchFamily="34" charset="0"/>
              </a:rPr>
              <a:t>бағдарламаларын</a:t>
            </a:r>
            <a:r>
              <a:rPr lang="ru-RU" altLang="ru-RU" dirty="0" smtClean="0">
                <a:solidFill>
                  <a:srgbClr val="000000"/>
                </a:solidFill>
                <a:latin typeface="Arial Narrow" panose="020B0606020202030204" pitchFamily="34" charset="0"/>
                <a:cs typeface="Arial" pitchFamily="34" charset="0"/>
              </a:rPr>
              <a:t> </a:t>
            </a:r>
            <a:r>
              <a:rPr lang="ru-RU" altLang="ru-RU" dirty="0" err="1" smtClean="0">
                <a:solidFill>
                  <a:srgbClr val="000000"/>
                </a:solidFill>
                <a:latin typeface="Arial Narrow" panose="020B0606020202030204" pitchFamily="34" charset="0"/>
                <a:cs typeface="Arial" pitchFamily="34" charset="0"/>
              </a:rPr>
              <a:t>әзірлеу</a:t>
            </a:r>
            <a:r>
              <a:rPr lang="ru-RU" altLang="ru-RU" dirty="0" smtClean="0">
                <a:solidFill>
                  <a:srgbClr val="000000"/>
                </a:solidFill>
                <a:latin typeface="Arial Narrow" panose="020B0606020202030204" pitchFamily="34" charset="0"/>
                <a:cs typeface="Arial" pitchFamily="34" charset="0"/>
              </a:rPr>
              <a:t> </a:t>
            </a:r>
            <a:r>
              <a:rPr lang="ru-RU" altLang="ru-RU" dirty="0" err="1" smtClean="0">
                <a:solidFill>
                  <a:srgbClr val="000000"/>
                </a:solidFill>
                <a:latin typeface="Arial Narrow" panose="020B0606020202030204" pitchFamily="34" charset="0"/>
                <a:cs typeface="Arial" pitchFamily="34" charset="0"/>
              </a:rPr>
              <a:t>үшін</a:t>
            </a:r>
            <a:r>
              <a:rPr lang="ru-RU" altLang="ru-RU" dirty="0" smtClean="0">
                <a:solidFill>
                  <a:srgbClr val="000000"/>
                </a:solidFill>
                <a:latin typeface="Arial Narrow" panose="020B0606020202030204" pitchFamily="34" charset="0"/>
                <a:cs typeface="Arial" pitchFamily="34" charset="0"/>
              </a:rPr>
              <a:t> </a:t>
            </a:r>
            <a:r>
              <a:rPr lang="ru-RU" altLang="ru-RU" dirty="0" err="1" smtClean="0">
                <a:solidFill>
                  <a:srgbClr val="000000"/>
                </a:solidFill>
                <a:latin typeface="Arial Narrow" panose="020B0606020202030204" pitchFamily="34" charset="0"/>
                <a:cs typeface="Arial" pitchFamily="34" charset="0"/>
              </a:rPr>
              <a:t>негіз</a:t>
            </a:r>
            <a:r>
              <a:rPr lang="ru-RU" altLang="ru-RU" dirty="0" smtClean="0">
                <a:solidFill>
                  <a:srgbClr val="000000"/>
                </a:solidFill>
                <a:latin typeface="Arial Narrow" panose="020B0606020202030204" pitchFamily="34" charset="0"/>
                <a:cs typeface="Arial" pitchFamily="34" charset="0"/>
              </a:rPr>
              <a:t> </a:t>
            </a:r>
            <a:r>
              <a:rPr lang="ru-RU" altLang="ru-RU" dirty="0" err="1" smtClean="0">
                <a:solidFill>
                  <a:srgbClr val="000000"/>
                </a:solidFill>
                <a:latin typeface="Arial Narrow" panose="020B0606020202030204" pitchFamily="34" charset="0"/>
                <a:cs typeface="Arial" pitchFamily="34" charset="0"/>
              </a:rPr>
              <a:t>ретінде</a:t>
            </a:r>
            <a:r>
              <a:rPr lang="ru-RU" altLang="ru-RU" dirty="0" smtClean="0">
                <a:solidFill>
                  <a:srgbClr val="000000"/>
                </a:solidFill>
                <a:latin typeface="Arial Narrow" panose="020B0606020202030204" pitchFamily="34" charset="0"/>
                <a:cs typeface="Arial" pitchFamily="34" charset="0"/>
              </a:rPr>
              <a:t> </a:t>
            </a:r>
            <a:r>
              <a:rPr lang="ru-RU" altLang="ru-RU" dirty="0" err="1" smtClean="0">
                <a:solidFill>
                  <a:srgbClr val="000000"/>
                </a:solidFill>
                <a:latin typeface="Arial Narrow" panose="020B0606020202030204" pitchFamily="34" charset="0"/>
                <a:cs typeface="Arial" pitchFamily="34" charset="0"/>
              </a:rPr>
              <a:t>қызмет</a:t>
            </a:r>
            <a:r>
              <a:rPr lang="ru-RU" altLang="ru-RU" dirty="0" smtClean="0">
                <a:solidFill>
                  <a:srgbClr val="000000"/>
                </a:solidFill>
                <a:latin typeface="Arial Narrow" panose="020B0606020202030204" pitchFamily="34" charset="0"/>
                <a:cs typeface="Arial" pitchFamily="34" charset="0"/>
              </a:rPr>
              <a:t> </a:t>
            </a:r>
            <a:r>
              <a:rPr lang="ru-RU" altLang="ru-RU" dirty="0" err="1" smtClean="0">
                <a:solidFill>
                  <a:srgbClr val="000000"/>
                </a:solidFill>
                <a:latin typeface="Arial Narrow" panose="020B0606020202030204" pitchFamily="34" charset="0"/>
                <a:cs typeface="Arial" pitchFamily="34" charset="0"/>
              </a:rPr>
              <a:t>атқарады</a:t>
            </a:r>
            <a:r>
              <a:rPr lang="ru-RU" altLang="ru-RU" dirty="0" smtClean="0">
                <a:solidFill>
                  <a:srgbClr val="000000"/>
                </a:solidFill>
                <a:latin typeface="Arial Narrow" panose="020B0606020202030204" pitchFamily="34" charset="0"/>
                <a:cs typeface="Arial" pitchFamily="34" charset="0"/>
              </a:rPr>
              <a:t>. </a:t>
            </a:r>
            <a:endParaRPr lang="ru-RU" dirty="0">
              <a:latin typeface="Arial Narrow" panose="020B0606020202030204" pitchFamily="34" charset="0"/>
              <a:cs typeface="Arial" pitchFamily="34" charset="0"/>
            </a:endParaRPr>
          </a:p>
          <a:p>
            <a:pPr marL="9525" lvl="1">
              <a:defRPr/>
            </a:pPr>
            <a:endParaRPr lang="ru-RU" sz="1600" dirty="0">
              <a:latin typeface="Arial Narrow" panose="020B0606020202030204" pitchFamily="34" charset="0"/>
              <a:cs typeface="Arial" pitchFamily="34" charset="0"/>
            </a:endParaRPr>
          </a:p>
        </p:txBody>
      </p:sp>
      <p:grpSp>
        <p:nvGrpSpPr>
          <p:cNvPr id="25605" name="Группа 16"/>
          <p:cNvGrpSpPr>
            <a:grpSpLocks/>
          </p:cNvGrpSpPr>
          <p:nvPr/>
        </p:nvGrpSpPr>
        <p:grpSpPr bwMode="auto">
          <a:xfrm>
            <a:off x="4429125" y="1157288"/>
            <a:ext cx="4602165" cy="4343414"/>
            <a:chOff x="3563888" y="2162361"/>
            <a:chExt cx="6096000" cy="4572000"/>
          </a:xfrm>
        </p:grpSpPr>
        <p:grpSp>
          <p:nvGrpSpPr>
            <p:cNvPr id="25611" name="Группа 7"/>
            <p:cNvGrpSpPr>
              <a:grpSpLocks/>
            </p:cNvGrpSpPr>
            <p:nvPr/>
          </p:nvGrpSpPr>
          <p:grpSpPr bwMode="auto">
            <a:xfrm>
              <a:off x="3563888" y="2162361"/>
              <a:ext cx="6096000" cy="4572000"/>
              <a:chOff x="4139952" y="2162361"/>
              <a:chExt cx="6096000" cy="4572000"/>
            </a:xfrm>
          </p:grpSpPr>
          <p:pic>
            <p:nvPicPr>
              <p:cNvPr id="25619" name="Picture 2" descr="http://2ndskiesforex.com/wp-content/uploads/2012/12/setting-goals-higher1.gif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39952" y="2162361"/>
                <a:ext cx="6096000" cy="4572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" name="Прямоугольник 3"/>
              <p:cNvSpPr/>
              <p:nvPr/>
            </p:nvSpPr>
            <p:spPr>
              <a:xfrm>
                <a:off x="8114257" y="2553679"/>
                <a:ext cx="1970870" cy="64639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kk-KZ" sz="1200" b="1" dirty="0" smtClean="0">
                    <a:solidFill>
                      <a:srgbClr val="C00000"/>
                    </a:solidFill>
                    <a:cs typeface="Arial" pitchFamily="34" charset="0"/>
                  </a:rPr>
                  <a:t>МЕКТЕПТІ БІТІРГЕН КЕЗДЕГІ НӘТИЖЕЛЕР</a:t>
                </a:r>
                <a:endParaRPr lang="ru-RU" sz="1200" b="1" dirty="0">
                  <a:solidFill>
                    <a:srgbClr val="C00000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25612" name="Прямоугольник 9"/>
            <p:cNvSpPr>
              <a:spLocks noChangeArrowheads="1"/>
            </p:cNvSpPr>
            <p:nvPr/>
          </p:nvSpPr>
          <p:spPr bwMode="auto">
            <a:xfrm>
              <a:off x="5645666" y="5305606"/>
              <a:ext cx="1782025" cy="4535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r"/>
              <a:r>
                <a:rPr lang="ru-RU" altLang="ru-RU" sz="1100" i="1" dirty="0" err="1">
                  <a:solidFill>
                    <a:srgbClr val="000000"/>
                  </a:solidFill>
                </a:rPr>
                <a:t>қысқа</a:t>
              </a:r>
              <a:r>
                <a:rPr lang="ru-RU" altLang="ru-RU" sz="1100" i="1" dirty="0">
                  <a:solidFill>
                    <a:srgbClr val="000000"/>
                  </a:solidFill>
                </a:rPr>
                <a:t> </a:t>
              </a:r>
              <a:r>
                <a:rPr lang="ru-RU" altLang="ru-RU" sz="1100" i="1" dirty="0" err="1">
                  <a:solidFill>
                    <a:srgbClr val="000000"/>
                  </a:solidFill>
                </a:rPr>
                <a:t>мерзімді</a:t>
              </a:r>
              <a:r>
                <a:rPr lang="ru-RU" altLang="ru-RU" sz="1100" i="1" dirty="0">
                  <a:solidFill>
                    <a:srgbClr val="000000"/>
                  </a:solidFill>
                </a:rPr>
                <a:t> </a:t>
              </a:r>
              <a:r>
                <a:rPr lang="ru-RU" altLang="ru-RU" sz="1100" i="1" dirty="0" err="1">
                  <a:solidFill>
                    <a:srgbClr val="000000"/>
                  </a:solidFill>
                </a:rPr>
                <a:t>оқу</a:t>
              </a:r>
              <a:r>
                <a:rPr lang="ru-RU" altLang="ru-RU" sz="1100" i="1" dirty="0">
                  <a:solidFill>
                    <a:srgbClr val="000000"/>
                  </a:solidFill>
                </a:rPr>
                <a:t> </a:t>
              </a:r>
              <a:r>
                <a:rPr lang="ru-RU" altLang="ru-RU" sz="1100" i="1" dirty="0" err="1">
                  <a:solidFill>
                    <a:srgbClr val="000000"/>
                  </a:solidFill>
                </a:rPr>
                <a:t>мақсаттары</a:t>
              </a:r>
              <a:endParaRPr lang="ru-RU" altLang="ru-RU" sz="1100" dirty="0"/>
            </a:p>
          </p:txBody>
        </p:sp>
        <p:cxnSp>
          <p:nvCxnSpPr>
            <p:cNvPr id="14" name="Прямая соединительная линия 13"/>
            <p:cNvCxnSpPr/>
            <p:nvPr/>
          </p:nvCxnSpPr>
          <p:spPr>
            <a:xfrm>
              <a:off x="7647935" y="4642602"/>
              <a:ext cx="151129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>
              <a:off x="7937380" y="3678380"/>
              <a:ext cx="151350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7326451" y="5456001"/>
              <a:ext cx="1367679" cy="43736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1050" b="1" dirty="0" err="1" smtClean="0">
                  <a:latin typeface="Arial" pitchFamily="34" charset="0"/>
                  <a:cs typeface="Arial" pitchFamily="34" charset="0"/>
                </a:rPr>
                <a:t>Бастауыш</a:t>
              </a:r>
              <a:r>
                <a:rPr lang="ru-RU" sz="105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ru-RU" sz="1050" b="1" dirty="0" err="1" smtClean="0">
                  <a:latin typeface="Arial" pitchFamily="34" charset="0"/>
                  <a:cs typeface="Arial" pitchFamily="34" charset="0"/>
                </a:rPr>
                <a:t>мектеп</a:t>
              </a:r>
              <a:endParaRPr lang="ru-RU" sz="105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922781" y="4252838"/>
              <a:ext cx="1358841" cy="43736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1050" b="1" dirty="0" err="1" smtClean="0">
                  <a:latin typeface="Arial" pitchFamily="34" charset="0"/>
                  <a:cs typeface="Arial" pitchFamily="34" charset="0"/>
                </a:rPr>
                <a:t>Негізгі</a:t>
              </a:r>
              <a:r>
                <a:rPr lang="ru-RU" sz="105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ru-RU" sz="1050" b="1" dirty="0" err="1" smtClean="0">
                  <a:latin typeface="Arial" pitchFamily="34" charset="0"/>
                  <a:cs typeface="Arial" pitchFamily="34" charset="0"/>
                </a:rPr>
                <a:t>мектеп</a:t>
              </a:r>
              <a:endParaRPr lang="ru-RU" sz="105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395911" y="3275269"/>
              <a:ext cx="1224063" cy="43736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1050" b="1" dirty="0" err="1" smtClean="0">
                  <a:latin typeface="Arial" pitchFamily="34" charset="0"/>
                  <a:cs typeface="Arial" pitchFamily="34" charset="0"/>
                </a:rPr>
                <a:t>Жоғары</a:t>
              </a:r>
              <a:r>
                <a:rPr lang="ru-RU" sz="105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ru-RU" sz="1050" b="1" dirty="0" err="1" smtClean="0">
                  <a:latin typeface="Arial" pitchFamily="34" charset="0"/>
                  <a:cs typeface="Arial" pitchFamily="34" charset="0"/>
                </a:rPr>
                <a:t>мектеп</a:t>
              </a:r>
              <a:endParaRPr lang="ru-RU" sz="1050" b="1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0" name="Прямая соединительная линия 19"/>
            <p:cNvCxnSpPr/>
            <p:nvPr/>
          </p:nvCxnSpPr>
          <p:spPr>
            <a:xfrm>
              <a:off x="7236969" y="5866670"/>
              <a:ext cx="151129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607" name="Прямоугольник 23"/>
          <p:cNvSpPr>
            <a:spLocks noChangeArrowheads="1"/>
          </p:cNvSpPr>
          <p:nvPr/>
        </p:nvSpPr>
        <p:spPr bwMode="auto">
          <a:xfrm rot="-2728328">
            <a:off x="5315190" y="2611271"/>
            <a:ext cx="226853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ru-RU" altLang="ru-RU" sz="1100" i="1" dirty="0" err="1" smtClean="0">
                <a:solidFill>
                  <a:srgbClr val="000000"/>
                </a:solidFill>
              </a:rPr>
              <a:t>Ұзақ</a:t>
            </a:r>
            <a:r>
              <a:rPr lang="ru-RU" altLang="ru-RU" sz="1100" i="1" dirty="0" smtClean="0">
                <a:solidFill>
                  <a:srgbClr val="000000"/>
                </a:solidFill>
              </a:rPr>
              <a:t> </a:t>
            </a:r>
            <a:r>
              <a:rPr lang="ru-RU" altLang="ru-RU" sz="1100" i="1" dirty="0" err="1" smtClean="0">
                <a:solidFill>
                  <a:srgbClr val="000000"/>
                </a:solidFill>
              </a:rPr>
              <a:t>мерзімді</a:t>
            </a:r>
            <a:r>
              <a:rPr lang="ru-RU" altLang="ru-RU" sz="1100" i="1" dirty="0" smtClean="0">
                <a:solidFill>
                  <a:srgbClr val="000000"/>
                </a:solidFill>
              </a:rPr>
              <a:t> </a:t>
            </a:r>
            <a:r>
              <a:rPr lang="ru-RU" altLang="ru-RU" sz="1100" i="1" dirty="0" err="1" smtClean="0">
                <a:solidFill>
                  <a:srgbClr val="000000"/>
                </a:solidFill>
              </a:rPr>
              <a:t>сипаттағы</a:t>
            </a:r>
            <a:r>
              <a:rPr lang="ru-RU" altLang="ru-RU" sz="1100" i="1" dirty="0" smtClean="0">
                <a:solidFill>
                  <a:srgbClr val="000000"/>
                </a:solidFill>
              </a:rPr>
              <a:t> </a:t>
            </a:r>
            <a:r>
              <a:rPr lang="ru-RU" altLang="ru-RU" sz="1100" i="1" dirty="0" err="1" smtClean="0">
                <a:solidFill>
                  <a:srgbClr val="000000"/>
                </a:solidFill>
              </a:rPr>
              <a:t>күтілетін</a:t>
            </a:r>
            <a:r>
              <a:rPr lang="ru-RU" altLang="ru-RU" sz="1100" i="1" dirty="0" smtClean="0">
                <a:solidFill>
                  <a:srgbClr val="000000"/>
                </a:solidFill>
              </a:rPr>
              <a:t> </a:t>
            </a:r>
            <a:r>
              <a:rPr lang="ru-RU" altLang="ru-RU" sz="1100" i="1" dirty="0" err="1" smtClean="0">
                <a:solidFill>
                  <a:srgbClr val="000000"/>
                </a:solidFill>
              </a:rPr>
              <a:t>нәтижелер</a:t>
            </a:r>
            <a:endParaRPr lang="ru-RU" altLang="ru-RU" dirty="0"/>
          </a:p>
        </p:txBody>
      </p:sp>
      <p:sp>
        <p:nvSpPr>
          <p:cNvPr id="25608" name="Прямоугольник 24"/>
          <p:cNvSpPr>
            <a:spLocks noChangeArrowheads="1"/>
          </p:cNvSpPr>
          <p:nvPr/>
        </p:nvSpPr>
        <p:spPr bwMode="auto">
          <a:xfrm>
            <a:off x="5929322" y="2928934"/>
            <a:ext cx="1782763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ru-RU" altLang="ru-RU" sz="1100" i="1" dirty="0" err="1">
                <a:solidFill>
                  <a:srgbClr val="000000"/>
                </a:solidFill>
              </a:rPr>
              <a:t>қысқа</a:t>
            </a:r>
            <a:r>
              <a:rPr lang="ru-RU" altLang="ru-RU" sz="1100" i="1" dirty="0">
                <a:solidFill>
                  <a:srgbClr val="000000"/>
                </a:solidFill>
              </a:rPr>
              <a:t> </a:t>
            </a:r>
            <a:r>
              <a:rPr lang="ru-RU" altLang="ru-RU" sz="1100" i="1" dirty="0" err="1">
                <a:solidFill>
                  <a:srgbClr val="000000"/>
                </a:solidFill>
              </a:rPr>
              <a:t>мерзімді</a:t>
            </a:r>
            <a:r>
              <a:rPr lang="ru-RU" altLang="ru-RU" sz="1100" i="1" dirty="0">
                <a:solidFill>
                  <a:srgbClr val="000000"/>
                </a:solidFill>
              </a:rPr>
              <a:t> </a:t>
            </a:r>
            <a:r>
              <a:rPr lang="ru-RU" altLang="ru-RU" sz="1100" i="1" dirty="0" err="1">
                <a:solidFill>
                  <a:srgbClr val="000000"/>
                </a:solidFill>
              </a:rPr>
              <a:t>оқу</a:t>
            </a:r>
            <a:r>
              <a:rPr lang="ru-RU" altLang="ru-RU" sz="1100" i="1" dirty="0">
                <a:solidFill>
                  <a:srgbClr val="000000"/>
                </a:solidFill>
              </a:rPr>
              <a:t> </a:t>
            </a:r>
            <a:r>
              <a:rPr lang="ru-RU" altLang="ru-RU" sz="1100" i="1" dirty="0" err="1">
                <a:solidFill>
                  <a:srgbClr val="000000"/>
                </a:solidFill>
              </a:rPr>
              <a:t>мақсаттары</a:t>
            </a:r>
            <a:endParaRPr lang="ru-RU" altLang="ru-RU" sz="1100" dirty="0"/>
          </a:p>
        </p:txBody>
      </p:sp>
      <p:sp>
        <p:nvSpPr>
          <p:cNvPr id="25609" name="Прямоугольник 25"/>
          <p:cNvSpPr>
            <a:spLocks noChangeArrowheads="1"/>
          </p:cNvSpPr>
          <p:nvPr/>
        </p:nvSpPr>
        <p:spPr bwMode="auto">
          <a:xfrm>
            <a:off x="6429388" y="2000240"/>
            <a:ext cx="178117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ru-RU" altLang="ru-RU" sz="1100" i="1" dirty="0" err="1" smtClean="0">
                <a:solidFill>
                  <a:srgbClr val="000000"/>
                </a:solidFill>
              </a:rPr>
              <a:t>қысқа</a:t>
            </a:r>
            <a:r>
              <a:rPr lang="ru-RU" altLang="ru-RU" sz="1100" i="1" dirty="0" smtClean="0">
                <a:solidFill>
                  <a:srgbClr val="000000"/>
                </a:solidFill>
              </a:rPr>
              <a:t> </a:t>
            </a:r>
            <a:r>
              <a:rPr lang="ru-RU" altLang="ru-RU" sz="1100" i="1" dirty="0" err="1" smtClean="0">
                <a:solidFill>
                  <a:srgbClr val="000000"/>
                </a:solidFill>
              </a:rPr>
              <a:t>мерзімді</a:t>
            </a:r>
            <a:r>
              <a:rPr lang="ru-RU" altLang="ru-RU" sz="1100" i="1" dirty="0" smtClean="0">
                <a:solidFill>
                  <a:srgbClr val="000000"/>
                </a:solidFill>
              </a:rPr>
              <a:t> </a:t>
            </a:r>
            <a:r>
              <a:rPr lang="ru-RU" altLang="ru-RU" sz="1100" i="1" dirty="0" err="1" smtClean="0">
                <a:solidFill>
                  <a:srgbClr val="000000"/>
                </a:solidFill>
              </a:rPr>
              <a:t>оқу</a:t>
            </a:r>
            <a:r>
              <a:rPr lang="ru-RU" altLang="ru-RU" sz="1100" i="1" dirty="0" smtClean="0">
                <a:solidFill>
                  <a:srgbClr val="000000"/>
                </a:solidFill>
              </a:rPr>
              <a:t> </a:t>
            </a:r>
            <a:r>
              <a:rPr lang="ru-RU" altLang="ru-RU" sz="1100" i="1" dirty="0" err="1" smtClean="0">
                <a:solidFill>
                  <a:srgbClr val="000000"/>
                </a:solidFill>
              </a:rPr>
              <a:t>мақсаттары</a:t>
            </a:r>
            <a:endParaRPr lang="ru-RU" alt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82B81-0758-4F7F-84B8-7FB537E20F1A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1776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0"/>
            <a:ext cx="9036495" cy="519693"/>
          </a:xfrm>
        </p:spPr>
        <p:txBody>
          <a:bodyPr>
            <a:normAutofit/>
          </a:bodyPr>
          <a:lstStyle/>
          <a:p>
            <a:r>
              <a:rPr lang="ru-RU" sz="2400" b="1" dirty="0" err="1" smtClean="0">
                <a:latin typeface="Arial Narrow" panose="020B0606020202030204" pitchFamily="34" charset="0"/>
              </a:rPr>
              <a:t>Пәндер</a:t>
            </a:r>
            <a:r>
              <a:rPr lang="ru-RU" sz="2400" b="1" dirty="0" smtClean="0">
                <a:latin typeface="Arial Narrow" panose="020B0606020202030204" pitchFamily="34" charset="0"/>
              </a:rPr>
              <a:t> </a:t>
            </a:r>
            <a:r>
              <a:rPr lang="ru-RU" sz="2400" b="1" dirty="0" err="1" smtClean="0">
                <a:latin typeface="Arial Narrow" panose="020B0606020202030204" pitchFamily="34" charset="0"/>
              </a:rPr>
              <a:t>бойынша</a:t>
            </a:r>
            <a:r>
              <a:rPr lang="ru-RU" sz="2400" b="1" dirty="0" smtClean="0">
                <a:latin typeface="Arial Narrow" panose="020B0606020202030204" pitchFamily="34" charset="0"/>
              </a:rPr>
              <a:t> </a:t>
            </a:r>
            <a:r>
              <a:rPr lang="ru-RU" sz="2400" b="1" dirty="0" err="1" smtClean="0">
                <a:latin typeface="Arial Narrow" panose="020B0606020202030204" pitchFamily="34" charset="0"/>
              </a:rPr>
              <a:t>күтілетін</a:t>
            </a:r>
            <a:r>
              <a:rPr lang="ru-RU" sz="2400" b="1" dirty="0" smtClean="0">
                <a:latin typeface="Arial Narrow" panose="020B0606020202030204" pitchFamily="34" charset="0"/>
              </a:rPr>
              <a:t> </a:t>
            </a:r>
            <a:r>
              <a:rPr lang="ru-RU" sz="2400" b="1" dirty="0" err="1" smtClean="0">
                <a:latin typeface="Arial Narrow" panose="020B0606020202030204" pitchFamily="34" charset="0"/>
              </a:rPr>
              <a:t>нәтижелерді</a:t>
            </a:r>
            <a:r>
              <a:rPr lang="ru-RU" sz="2400" b="1" dirty="0" smtClean="0">
                <a:latin typeface="Arial Narrow" panose="020B0606020202030204" pitchFamily="34" charset="0"/>
              </a:rPr>
              <a:t> </a:t>
            </a:r>
            <a:r>
              <a:rPr lang="ru-RU" sz="2400" b="1" dirty="0" err="1" smtClean="0">
                <a:latin typeface="Arial Narrow" panose="020B0606020202030204" pitchFamily="34" charset="0"/>
              </a:rPr>
              <a:t>анықтау</a:t>
            </a:r>
            <a:r>
              <a:rPr lang="ru-RU" sz="2400" b="1" dirty="0" smtClean="0">
                <a:latin typeface="Arial Narrow" panose="020B0606020202030204" pitchFamily="34" charset="0"/>
              </a:rPr>
              <a:t> </a:t>
            </a:r>
            <a:r>
              <a:rPr lang="ru-RU" sz="2400" b="1" dirty="0" err="1" smtClean="0">
                <a:latin typeface="Arial Narrow" panose="020B0606020202030204" pitchFamily="34" charset="0"/>
              </a:rPr>
              <a:t>тәсілдемесі</a:t>
            </a:r>
            <a:r>
              <a:rPr lang="ru-RU" sz="2400" b="1" dirty="0" smtClean="0">
                <a:latin typeface="Arial Narrow" panose="020B0606020202030204" pitchFamily="34" charset="0"/>
              </a:rPr>
              <a:t> </a:t>
            </a:r>
            <a:endParaRPr lang="ru-RU" sz="2400" b="1" dirty="0">
              <a:latin typeface="Arial Narrow" panose="020B0606020202030204" pitchFamily="34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142976" y="5715016"/>
            <a:ext cx="8001024" cy="1142984"/>
          </a:xfrm>
          <a:prstGeom prst="roundRect">
            <a:avLst/>
          </a:prstGeom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noAutofit/>
          </a:bodyPr>
          <a:lstStyle/>
          <a:p>
            <a:pPr marL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1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«цифр», «сан», «</a:t>
            </a:r>
            <a:r>
              <a:rPr lang="ru-RU" sz="1100" dirty="0" err="1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координаттық</a:t>
            </a:r>
            <a:r>
              <a:rPr lang="ru-RU" sz="11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сәуле</a:t>
            </a:r>
            <a:r>
              <a:rPr lang="ru-RU" sz="11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», «</a:t>
            </a:r>
            <a:r>
              <a:rPr lang="ru-RU" sz="1100" dirty="0" err="1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санның</a:t>
            </a:r>
            <a:r>
              <a:rPr lang="ru-RU" sz="11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үлесі</a:t>
            </a:r>
            <a:r>
              <a:rPr lang="ru-RU" sz="11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», «</a:t>
            </a:r>
            <a:r>
              <a:rPr lang="ru-RU" sz="1100" dirty="0" err="1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қарапайым</a:t>
            </a:r>
            <a:r>
              <a:rPr lang="ru-RU" sz="11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бөлшек</a:t>
            </a:r>
            <a:r>
              <a:rPr lang="ru-RU" sz="11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», «</a:t>
            </a:r>
            <a:r>
              <a:rPr lang="ru-RU" sz="1100" dirty="0" err="1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аралас</a:t>
            </a:r>
            <a:r>
              <a:rPr lang="ru-RU" sz="11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сан», «</a:t>
            </a:r>
            <a:r>
              <a:rPr lang="ru-RU" sz="1100" dirty="0" err="1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сандық</a:t>
            </a:r>
            <a:r>
              <a:rPr lang="ru-RU" sz="11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өрнек</a:t>
            </a:r>
            <a:r>
              <a:rPr lang="ru-RU" sz="11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», «</a:t>
            </a:r>
            <a:r>
              <a:rPr lang="ru-RU" sz="1100" dirty="0" err="1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әріптік</a:t>
            </a:r>
            <a:r>
              <a:rPr lang="ru-RU" sz="11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өрнек</a:t>
            </a:r>
            <a:r>
              <a:rPr lang="ru-RU" sz="11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», «</a:t>
            </a:r>
            <a:r>
              <a:rPr lang="ru-RU" sz="1100" dirty="0" err="1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теңдеу</a:t>
            </a:r>
            <a:r>
              <a:rPr lang="ru-RU" sz="11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», </a:t>
            </a:r>
            <a:r>
              <a:rPr lang="kk-KZ" sz="11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«теңсіздік», </a:t>
            </a:r>
            <a:r>
              <a:rPr lang="ru-RU" sz="11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«</a:t>
            </a:r>
            <a:r>
              <a:rPr lang="ru-RU" sz="1100" dirty="0" err="1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бұрышты</a:t>
            </a:r>
            <a:r>
              <a:rPr lang="ru-RU" sz="11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градустық</a:t>
            </a:r>
            <a:r>
              <a:rPr lang="ru-RU" sz="11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өлшеу</a:t>
            </a:r>
            <a:r>
              <a:rPr lang="ru-RU" sz="11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»,  «</a:t>
            </a:r>
            <a:r>
              <a:rPr lang="ru-RU" sz="1100" dirty="0" err="1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толық</a:t>
            </a:r>
            <a:r>
              <a:rPr lang="ru-RU" sz="11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бұрыш</a:t>
            </a:r>
            <a:r>
              <a:rPr lang="ru-RU" sz="11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», «</a:t>
            </a:r>
            <a:r>
              <a:rPr lang="ru-RU" sz="1100" dirty="0" err="1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жапсарлас</a:t>
            </a:r>
            <a:r>
              <a:rPr lang="ru-RU" sz="11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бұрыш</a:t>
            </a:r>
            <a:r>
              <a:rPr lang="ru-RU" sz="11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», </a:t>
            </a:r>
            <a:r>
              <a:rPr lang="ru-RU" sz="1100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«</a:t>
            </a:r>
            <a:r>
              <a:rPr lang="kk-KZ" sz="11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пайыз», «жиын», </a:t>
            </a:r>
            <a:r>
              <a:rPr lang="kk-KZ" sz="1100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«симметрия</a:t>
            </a:r>
            <a:r>
              <a:rPr lang="kk-KZ" sz="11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»</a:t>
            </a:r>
            <a:r>
              <a:rPr lang="ru-RU" sz="1100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ұғымдарының</a:t>
            </a:r>
            <a:r>
              <a:rPr lang="ru-RU" sz="1100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мағынасы</a:t>
            </a:r>
            <a:r>
              <a:rPr lang="ru-RU" sz="11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; </a:t>
            </a:r>
            <a:r>
              <a:rPr lang="ru-RU" sz="1100" dirty="0" err="1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санақтың</a:t>
            </a:r>
            <a:r>
              <a:rPr lang="ru-RU" sz="11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ондық</a:t>
            </a:r>
            <a:r>
              <a:rPr lang="ru-RU" sz="11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жүйесінде</a:t>
            </a:r>
            <a:r>
              <a:rPr lang="ru-RU" sz="11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разряд </a:t>
            </a:r>
            <a:r>
              <a:rPr lang="ru-RU" sz="1100" dirty="0" err="1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бірліктерінің</a:t>
            </a:r>
            <a:r>
              <a:rPr lang="ru-RU" sz="11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мәні</a:t>
            </a:r>
            <a:r>
              <a:rPr lang="ru-RU" sz="11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; </a:t>
            </a:r>
            <a:r>
              <a:rPr lang="ru-RU" sz="1100" dirty="0" err="1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жазық</a:t>
            </a:r>
            <a:r>
              <a:rPr lang="ru-RU" sz="11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және</a:t>
            </a:r>
            <a:r>
              <a:rPr lang="ru-RU" sz="11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кеңістіктік</a:t>
            </a:r>
            <a:r>
              <a:rPr lang="ru-RU" sz="11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kk-KZ" sz="11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геометриялық фигуралар және олардың элементтері; шаршы мен тік төртбұрыштың периметрін, ауданын есептеуге арналған </a:t>
            </a:r>
            <a:r>
              <a:rPr lang="ru-RU" sz="1100" dirty="0" err="1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формулалар</a:t>
            </a:r>
            <a:r>
              <a:rPr lang="kk-KZ" sz="11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; бөлшектерді бірдей бөлгіштермен қосу және алу ережелері</a:t>
            </a:r>
            <a:endParaRPr lang="ru-RU" sz="1100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Содержимое 5"/>
          <p:cNvSpPr txBox="1">
            <a:spLocks/>
          </p:cNvSpPr>
          <p:nvPr/>
        </p:nvSpPr>
        <p:spPr>
          <a:xfrm>
            <a:off x="1571604" y="4714884"/>
            <a:ext cx="7572396" cy="1000132"/>
          </a:xfrm>
          <a:prstGeom prst="roundRect">
            <a:avLst/>
          </a:prstGeom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just"/>
            <a:r>
              <a:rPr lang="kk-KZ" sz="11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Натурал сандармен, шамалармен арифметикалық әрекеттердің мағынасы және тәртібі және олардың өзара байланысы;шамалар арасындағы қарапайым тәуелділік; жиындардың «қиылысуы» мен «бірігуі» операцияларының мәні; пайыздарды бөлшектерге, бөлшектерді пайыздарға түрлендіру; тұрақты және ауыспалы шамалар арасындағы айырмашылық</a:t>
            </a:r>
          </a:p>
        </p:txBody>
      </p:sp>
      <p:sp>
        <p:nvSpPr>
          <p:cNvPr id="9" name="Содержимое 5"/>
          <p:cNvSpPr txBox="1">
            <a:spLocks/>
          </p:cNvSpPr>
          <p:nvPr/>
        </p:nvSpPr>
        <p:spPr>
          <a:xfrm>
            <a:off x="2143108" y="3714752"/>
            <a:ext cx="7000892" cy="1000132"/>
          </a:xfrm>
          <a:prstGeom prst="roundRect">
            <a:avLst/>
          </a:prstGeom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just"/>
            <a:r>
              <a:rPr lang="ru-RU" sz="1100" dirty="0" err="1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Өрнектерді</a:t>
            </a:r>
            <a:r>
              <a:rPr lang="ru-RU" sz="11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жазу</a:t>
            </a:r>
            <a:r>
              <a:rPr lang="ru-RU" sz="11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, </a:t>
            </a:r>
            <a:r>
              <a:rPr lang="ru-RU" sz="1100" dirty="0" err="1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сандық</a:t>
            </a:r>
            <a:r>
              <a:rPr lang="ru-RU" sz="11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өрнектерді</a:t>
            </a:r>
            <a:r>
              <a:rPr lang="ru-RU" sz="11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түрлендіру</a:t>
            </a:r>
            <a:r>
              <a:rPr lang="ru-RU" sz="11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, </a:t>
            </a:r>
            <a:r>
              <a:rPr lang="ru-RU" sz="1100" dirty="0" err="1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есептерді</a:t>
            </a:r>
            <a:r>
              <a:rPr lang="ru-RU" sz="11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шешу</a:t>
            </a:r>
            <a:r>
              <a:rPr lang="ru-RU" sz="11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үшін</a:t>
            </a:r>
            <a:r>
              <a:rPr lang="ru-RU" sz="11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математикалық</a:t>
            </a:r>
            <a:r>
              <a:rPr lang="ru-RU" sz="11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символдар</a:t>
            </a:r>
            <a:r>
              <a:rPr lang="ru-RU" sz="11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, </a:t>
            </a:r>
            <a:r>
              <a:rPr lang="ru-RU" sz="1100" dirty="0" err="1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арифметикалық</a:t>
            </a:r>
            <a:r>
              <a:rPr lang="ru-RU" sz="11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әрекеттер</a:t>
            </a:r>
            <a:r>
              <a:rPr lang="ru-RU" sz="11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және</a:t>
            </a:r>
            <a:r>
              <a:rPr lang="ru-RU" sz="11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олардың</a:t>
            </a:r>
            <a:r>
              <a:rPr lang="ru-RU" sz="11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қасиеттері</a:t>
            </a:r>
            <a:r>
              <a:rPr lang="ru-RU" sz="11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; натурал </a:t>
            </a:r>
            <a:r>
              <a:rPr lang="ru-RU" sz="1100" dirty="0" err="1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сандарды</a:t>
            </a:r>
            <a:r>
              <a:rPr lang="ru-RU" sz="11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ауызша</a:t>
            </a:r>
            <a:r>
              <a:rPr lang="ru-RU" sz="11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және</a:t>
            </a:r>
            <a:r>
              <a:rPr lang="ru-RU" sz="11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жазбаша</a:t>
            </a:r>
            <a:r>
              <a:rPr lang="ru-RU" sz="11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есептеу</a:t>
            </a:r>
            <a:r>
              <a:rPr lang="ru-RU" sz="11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тәсілдері</a:t>
            </a:r>
            <a:r>
              <a:rPr lang="ru-RU" sz="11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; </a:t>
            </a:r>
            <a:r>
              <a:rPr lang="ru-RU" sz="1100" dirty="0" err="1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ш</a:t>
            </a:r>
            <a:r>
              <a:rPr lang="ru-RU" sz="1100" dirty="0" err="1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амаларды</a:t>
            </a:r>
            <a:r>
              <a:rPr lang="ru-RU" sz="11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өлшеудің</a:t>
            </a:r>
            <a:r>
              <a:rPr lang="ru-RU" sz="11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kk-KZ" sz="11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стандартты және стандартты емес бірліктері </a:t>
            </a:r>
            <a:r>
              <a:rPr lang="ru-RU" sz="11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(</a:t>
            </a:r>
            <a:r>
              <a:rPr lang="ru-RU" sz="1100" dirty="0" err="1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ұзындығы</a:t>
            </a:r>
            <a:r>
              <a:rPr lang="ru-RU" sz="11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, </a:t>
            </a:r>
            <a:r>
              <a:rPr lang="ru-RU" sz="1100" dirty="0" err="1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ауданы</a:t>
            </a:r>
            <a:r>
              <a:rPr lang="ru-RU" sz="11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, </a:t>
            </a:r>
            <a:r>
              <a:rPr lang="ru-RU" sz="1100" dirty="0" err="1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көлемі</a:t>
            </a:r>
            <a:r>
              <a:rPr lang="ru-RU" sz="11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, </a:t>
            </a:r>
            <a:r>
              <a:rPr lang="ru-RU" sz="1100" dirty="0" err="1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салмағы</a:t>
            </a:r>
            <a:r>
              <a:rPr lang="ru-RU" sz="11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, </a:t>
            </a:r>
            <a:r>
              <a:rPr lang="ru-RU" sz="1100" dirty="0" err="1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уақыты</a:t>
            </a:r>
            <a:r>
              <a:rPr lang="ru-RU" sz="11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)</a:t>
            </a:r>
            <a:r>
              <a:rPr lang="kk-KZ" sz="11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; шамаларды өлшеуге арналған құралдар</a:t>
            </a:r>
            <a:r>
              <a:rPr lang="kk-KZ" sz="1100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; </a:t>
            </a:r>
            <a:r>
              <a:rPr lang="kk-KZ" sz="11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математикалық тіл және есеп шарттарын жазуға арналған графикалық модельдер</a:t>
            </a:r>
          </a:p>
        </p:txBody>
      </p:sp>
      <p:sp>
        <p:nvSpPr>
          <p:cNvPr id="11" name="Содержимое 5"/>
          <p:cNvSpPr txBox="1">
            <a:spLocks/>
          </p:cNvSpPr>
          <p:nvPr/>
        </p:nvSpPr>
        <p:spPr>
          <a:xfrm>
            <a:off x="2857488" y="2741510"/>
            <a:ext cx="6286512" cy="973242"/>
          </a:xfrm>
          <a:prstGeom prst="roundRect">
            <a:avLst/>
          </a:prstGeom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just"/>
            <a:r>
              <a:rPr lang="ru-RU" sz="1100" dirty="0" err="1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Ауызша</a:t>
            </a:r>
            <a:r>
              <a:rPr lang="ru-RU" sz="11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және</a:t>
            </a:r>
            <a:r>
              <a:rPr lang="ru-RU" sz="11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жазбаша</a:t>
            </a:r>
            <a:r>
              <a:rPr lang="ru-RU" sz="11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есептің</a:t>
            </a:r>
            <a:r>
              <a:rPr lang="ru-RU" sz="11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тәсілдері</a:t>
            </a:r>
            <a:r>
              <a:rPr lang="ru-RU" sz="11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; </a:t>
            </a:r>
            <a:r>
              <a:rPr lang="ru-RU" sz="1100" dirty="0" err="1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геометриялық</a:t>
            </a:r>
            <a:r>
              <a:rPr lang="ru-RU" sz="11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фигуралардың</a:t>
            </a:r>
            <a:r>
              <a:rPr lang="ru-RU" sz="11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ерекшеліктері</a:t>
            </a:r>
            <a:r>
              <a:rPr lang="ru-RU" sz="11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; </a:t>
            </a:r>
            <a:r>
              <a:rPr lang="ru-RU" sz="1100" dirty="0" err="1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сандық</a:t>
            </a:r>
            <a:r>
              <a:rPr lang="ru-RU" sz="11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өрнектер</a:t>
            </a:r>
            <a:r>
              <a:rPr lang="ru-RU" sz="11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мен  </a:t>
            </a:r>
            <a:r>
              <a:rPr lang="ru-RU" sz="1100" dirty="0" err="1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айнымалылары</a:t>
            </a:r>
            <a:r>
              <a:rPr lang="ru-RU" sz="11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бар </a:t>
            </a:r>
            <a:r>
              <a:rPr lang="ru-RU" sz="1100" dirty="0" err="1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өрнектерді</a:t>
            </a:r>
            <a:r>
              <a:rPr lang="ru-RU" sz="11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салыстыру</a:t>
            </a:r>
            <a:r>
              <a:rPr lang="ru-RU" sz="11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нәтижелері</a:t>
            </a:r>
            <a:r>
              <a:rPr lang="ru-RU" sz="11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; </a:t>
            </a:r>
            <a:r>
              <a:rPr lang="ru-RU" sz="1100" dirty="0" err="1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әртүрлі</a:t>
            </a:r>
            <a:r>
              <a:rPr lang="ru-RU" sz="11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шамалар</a:t>
            </a:r>
            <a:r>
              <a:rPr lang="ru-RU" sz="11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арасындағы</a:t>
            </a:r>
            <a:r>
              <a:rPr lang="ru-RU" sz="11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тәуелділік</a:t>
            </a:r>
            <a:r>
              <a:rPr lang="ru-RU" sz="1100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11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(саны, </a:t>
            </a:r>
            <a:r>
              <a:rPr lang="ru-RU" sz="1100" dirty="0" err="1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бағасы</a:t>
            </a:r>
            <a:r>
              <a:rPr lang="ru-RU" sz="11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, </a:t>
            </a:r>
            <a:r>
              <a:rPr lang="ru-RU" sz="1100" dirty="0" err="1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жылдамдығы</a:t>
            </a:r>
            <a:r>
              <a:rPr lang="ru-RU" sz="11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, </a:t>
            </a:r>
            <a:r>
              <a:rPr lang="ru-RU" sz="1100" dirty="0" err="1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уақыты</a:t>
            </a:r>
            <a:r>
              <a:rPr lang="ru-RU" sz="11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, ара </a:t>
            </a:r>
            <a:r>
              <a:rPr lang="ru-RU" sz="1100" dirty="0" err="1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қашықтығы</a:t>
            </a:r>
            <a:r>
              <a:rPr lang="ru-RU" sz="11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, </a:t>
            </a:r>
            <a:r>
              <a:rPr lang="ru-RU" sz="1100" dirty="0" err="1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еңбектің</a:t>
            </a:r>
            <a:r>
              <a:rPr lang="ru-RU" sz="11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өнімділігі</a:t>
            </a:r>
            <a:r>
              <a:rPr lang="ru-RU" sz="11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, </a:t>
            </a:r>
            <a:r>
              <a:rPr lang="ru-RU" sz="1100" dirty="0" err="1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жұмыстың</a:t>
            </a:r>
            <a:r>
              <a:rPr lang="ru-RU" sz="11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ұзақтығы</a:t>
            </a:r>
            <a:r>
              <a:rPr lang="ru-RU" sz="11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, </a:t>
            </a:r>
            <a:r>
              <a:rPr lang="ru-RU" sz="1100" dirty="0" err="1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жұмыс</a:t>
            </a:r>
            <a:r>
              <a:rPr lang="ru-RU" sz="11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көлемі</a:t>
            </a:r>
            <a:r>
              <a:rPr lang="ru-RU" sz="11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); </a:t>
            </a:r>
            <a:r>
              <a:rPr lang="ru-RU" sz="1100" dirty="0" err="1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реттіліктің</a:t>
            </a:r>
            <a:r>
              <a:rPr lang="ru-RU" sz="11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жетіспейтін</a:t>
            </a:r>
            <a:r>
              <a:rPr lang="ru-RU" sz="11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элементтерін</a:t>
            </a:r>
            <a:r>
              <a:rPr lang="ru-RU" sz="11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табу </a:t>
            </a:r>
            <a:r>
              <a:rPr lang="ru-RU" sz="1100" dirty="0" err="1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заңдылықтары</a:t>
            </a:r>
            <a:endParaRPr lang="kk-KZ" sz="1100" dirty="0" smtClean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4" name="Содержимое 5"/>
          <p:cNvSpPr txBox="1">
            <a:spLocks/>
          </p:cNvSpPr>
          <p:nvPr/>
        </p:nvSpPr>
        <p:spPr>
          <a:xfrm>
            <a:off x="3203848" y="1884254"/>
            <a:ext cx="5929322" cy="857256"/>
          </a:xfrm>
          <a:prstGeom prst="roundRect">
            <a:avLst/>
          </a:prstGeom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just"/>
            <a:r>
              <a:rPr lang="kk-KZ" sz="12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заттарды қасиеттері және кеңістіктегі орналасуы бойынша топтастыру; шамалар арасындағы тәуелділіктің математикалық моделі; бейнелер мен сызбалар түрінде шынайы нысандар мен үрдістердің қарапайым модельдері</a:t>
            </a:r>
          </a:p>
        </p:txBody>
      </p:sp>
      <p:sp>
        <p:nvSpPr>
          <p:cNvPr id="17" name="Содержимое 5"/>
          <p:cNvSpPr txBox="1">
            <a:spLocks/>
          </p:cNvSpPr>
          <p:nvPr/>
        </p:nvSpPr>
        <p:spPr>
          <a:xfrm>
            <a:off x="3667128" y="1134279"/>
            <a:ext cx="5500694" cy="785818"/>
          </a:xfrm>
          <a:prstGeom prst="roundRect">
            <a:avLst/>
          </a:prstGeom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just"/>
            <a:r>
              <a:rPr lang="kk-KZ" sz="12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өлшеу нәтижесі</a:t>
            </a:r>
            <a:r>
              <a:rPr lang="ru-RU" sz="12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; </a:t>
            </a:r>
            <a:r>
              <a:rPr lang="ru-RU" sz="1200" dirty="0" err="1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сандар</a:t>
            </a:r>
            <a:r>
              <a:rPr lang="ru-RU" sz="12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, </a:t>
            </a:r>
            <a:r>
              <a:rPr lang="ru-RU" sz="1200" dirty="0" err="1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шамалар</a:t>
            </a:r>
            <a:r>
              <a:rPr lang="ru-RU" sz="12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, </a:t>
            </a:r>
            <a:r>
              <a:rPr lang="ru-RU" sz="1200" dirty="0" err="1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геометриялық</a:t>
            </a:r>
            <a:r>
              <a:rPr lang="ru-RU" sz="12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фигуралар</a:t>
            </a:r>
            <a:r>
              <a:rPr lang="ru-RU" sz="12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туралы</a:t>
            </a:r>
            <a:r>
              <a:rPr lang="ru-RU" sz="12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қарапайым</a:t>
            </a:r>
            <a:r>
              <a:rPr lang="ru-RU" sz="12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сөздердің</a:t>
            </a:r>
            <a:r>
              <a:rPr lang="ru-RU" sz="12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шынайылығы</a:t>
            </a:r>
            <a:r>
              <a:rPr lang="ru-RU" sz="12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немесе</a:t>
            </a:r>
            <a:r>
              <a:rPr lang="ru-RU" sz="12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жалғандығы</a:t>
            </a:r>
            <a:r>
              <a:rPr lang="ru-RU" sz="12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; </a:t>
            </a:r>
            <a:r>
              <a:rPr lang="ru-RU" sz="1200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графика, </a:t>
            </a:r>
            <a:r>
              <a:rPr lang="ru-RU" sz="1200" dirty="0" err="1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кесте</a:t>
            </a:r>
            <a:r>
              <a:rPr lang="ru-RU" sz="12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, диаграмма </a:t>
            </a:r>
            <a:r>
              <a:rPr lang="ru-RU" sz="1200" dirty="0" err="1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түрінде</a:t>
            </a:r>
            <a:r>
              <a:rPr lang="ru-RU" sz="12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ұсынылған</a:t>
            </a:r>
            <a:r>
              <a:rPr lang="ru-RU" sz="12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деректер</a:t>
            </a:r>
            <a:endParaRPr lang="kk-KZ" sz="1200" dirty="0" smtClean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2178827" y="818576"/>
            <a:ext cx="6591495" cy="1258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endParaRPr lang="ru-RU" sz="1600" b="1" dirty="0" smtClean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r>
              <a:rPr lang="ru-RU" sz="12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ҚР БМ МЖМБС-да </a:t>
            </a:r>
            <a:r>
              <a:rPr lang="ru-RU" sz="9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(ҚР БАСТАУЫШ БІЛІМ БЕРУДІҢ </a:t>
            </a:r>
            <a:r>
              <a:rPr lang="ru-RU" sz="900" b="1" dirty="0" smtClean="0"/>
              <a:t>МЕМЛЕКЕТТІК </a:t>
            </a:r>
            <a:r>
              <a:rPr lang="ru-RU" sz="900" b="1" dirty="0"/>
              <a:t>ЖАЛПЫҒА МІНДЕТТІ</a:t>
            </a:r>
            <a:endParaRPr lang="ru-RU" sz="900" dirty="0"/>
          </a:p>
          <a:p>
            <a:r>
              <a:rPr lang="ru-RU" sz="900" b="1" dirty="0"/>
              <a:t>БІЛІМ БЕРУ </a:t>
            </a:r>
            <a:r>
              <a:rPr lang="ru-RU" sz="900" b="1" dirty="0" smtClean="0"/>
              <a:t>СТАНДАРТЫ) </a:t>
            </a:r>
            <a:r>
              <a:rPr lang="ru-RU" sz="900" b="1" dirty="0" err="1" smtClean="0"/>
              <a:t>күтілетін</a:t>
            </a:r>
            <a:r>
              <a:rPr lang="ru-RU" sz="900" b="1" dirty="0" smtClean="0"/>
              <a:t> </a:t>
            </a:r>
            <a:r>
              <a:rPr lang="ru-RU" sz="900" b="1" dirty="0" err="1" smtClean="0"/>
              <a:t>нәтижелерді</a:t>
            </a:r>
            <a:r>
              <a:rPr lang="ru-RU" sz="900" b="1" dirty="0" smtClean="0"/>
              <a:t> </a:t>
            </a:r>
            <a:r>
              <a:rPr lang="ru-RU" sz="900" b="1" dirty="0" err="1" smtClean="0"/>
              <a:t>ұйымдастыру</a:t>
            </a:r>
            <a:r>
              <a:rPr lang="ru-RU" sz="900" b="1" dirty="0"/>
              <a:t> </a:t>
            </a:r>
            <a:r>
              <a:rPr lang="ru-RU" sz="12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(математика </a:t>
            </a:r>
            <a:r>
              <a:rPr lang="ru-RU" sz="1200" dirty="0" err="1" smtClean="0">
                <a:latin typeface="Arial Narrow" panose="020B0606020202030204" pitchFamily="34" charset="0"/>
                <a:cs typeface="Times New Roman" panose="02020603050405020304" pitchFamily="18" charset="0"/>
              </a:rPr>
              <a:t>мысалында</a:t>
            </a:r>
            <a:r>
              <a:rPr lang="ru-RU" sz="12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)</a:t>
            </a:r>
            <a:endParaRPr kumimoji="0" lang="ru-RU" sz="12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anose="020B0606020202030204" pitchFamily="34" charset="0"/>
              <a:ea typeface="+mj-ea"/>
              <a:cs typeface="+mj-cs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07504" y="1062139"/>
            <a:ext cx="1857356" cy="181588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kk-KZ" sz="14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Дүниені танудың зерттеу, танымдық, тәжірибелік және эмоционалды-эстетикалық тәсілдерінің тұтастығы қамтамасыз етіледі </a:t>
            </a:r>
            <a:endParaRPr lang="ru-RU" sz="1400" b="1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0" y="5715016"/>
            <a:ext cx="1142976" cy="114298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err="1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Біледі</a:t>
            </a:r>
            <a:endParaRPr lang="ru-RU" sz="1400" b="1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28596" y="4714884"/>
            <a:ext cx="1143008" cy="100013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err="1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Түсінеді</a:t>
            </a:r>
            <a:endParaRPr lang="ru-RU" sz="1400" b="1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928662" y="3714752"/>
            <a:ext cx="1214446" cy="100013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err="1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Қолданады</a:t>
            </a:r>
            <a:endParaRPr lang="ru-RU" sz="1400" b="1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500166" y="2741510"/>
            <a:ext cx="1357322" cy="97324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err="1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Талдайды</a:t>
            </a:r>
            <a:endParaRPr lang="ru-RU" sz="1400" b="1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861449" y="1884254"/>
            <a:ext cx="1357322" cy="85725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err="1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Синтездейді</a:t>
            </a:r>
            <a:endParaRPr lang="ru-RU" sz="1400" b="1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357422" y="1098436"/>
            <a:ext cx="1285884" cy="78581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err="1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Бағалайды</a:t>
            </a:r>
            <a:endParaRPr lang="ru-RU" sz="1400" b="1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553200" y="6520259"/>
            <a:ext cx="2133600" cy="365125"/>
          </a:xfrm>
        </p:spPr>
        <p:txBody>
          <a:bodyPr/>
          <a:lstStyle/>
          <a:p>
            <a:fld id="{18982B81-0758-4F7F-84B8-7FB537E20F1A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7561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err="1" smtClean="0"/>
              <a:t>Сутоға</a:t>
            </a:r>
            <a:r>
              <a:rPr lang="ru-RU" sz="2800" dirty="0" smtClean="0"/>
              <a:t> </a:t>
            </a:r>
            <a:r>
              <a:rPr lang="ru-RU" sz="2800" dirty="0" err="1" smtClean="0"/>
              <a:t>сәйкес</a:t>
            </a:r>
            <a:r>
              <a:rPr lang="en-GB" sz="2800" dirty="0" smtClean="0"/>
              <a:t> </a:t>
            </a:r>
            <a:r>
              <a:rPr lang="en-GB" sz="2800" dirty="0"/>
              <a:t>(2013</a:t>
            </a:r>
            <a:r>
              <a:rPr lang="en-GB" sz="2800" dirty="0" smtClean="0"/>
              <a:t>)</a:t>
            </a:r>
            <a:endParaRPr lang="en-GB" sz="28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17812-FACF-48D9-ADD0-F627A597DFFC}" type="slidenum">
              <a:rPr lang="en-GB" altLang="en-US" smtClean="0"/>
              <a:pPr/>
              <a:t>13</a:t>
            </a:fld>
            <a:endParaRPr lang="en-GB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556792"/>
            <a:ext cx="6239791" cy="506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45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4282" y="210354"/>
            <a:ext cx="87868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2800" b="1" dirty="0" err="1" smtClean="0">
                <a:latin typeface="Arial Narrow" panose="020B0606020202030204" pitchFamily="34" charset="0"/>
              </a:rPr>
              <a:t>Білім</a:t>
            </a:r>
            <a:r>
              <a:rPr lang="ru-RU" sz="2800" b="1" dirty="0" smtClean="0">
                <a:latin typeface="Arial Narrow" panose="020B0606020202030204" pitchFamily="34" charset="0"/>
              </a:rPr>
              <a:t> беру </a:t>
            </a:r>
            <a:r>
              <a:rPr lang="ru-RU" sz="2800" b="1" dirty="0" err="1" smtClean="0">
                <a:latin typeface="Arial Narrow" panose="020B0606020202030204" pitchFamily="34" charset="0"/>
              </a:rPr>
              <a:t>мазмұнының</a:t>
            </a:r>
            <a:r>
              <a:rPr lang="ru-RU" sz="2800" b="1" dirty="0" smtClean="0">
                <a:latin typeface="Arial Narrow" panose="020B0606020202030204" pitchFamily="34" charset="0"/>
              </a:rPr>
              <a:t> </a:t>
            </a:r>
            <a:r>
              <a:rPr lang="ru-RU" sz="2800" b="1" dirty="0" err="1" smtClean="0">
                <a:latin typeface="Arial Narrow" panose="020B0606020202030204" pitchFamily="34" charset="0"/>
              </a:rPr>
              <a:t>бірізділігі</a:t>
            </a:r>
            <a:endParaRPr lang="ru-RU" sz="2800" b="1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14282" y="1285860"/>
            <a:ext cx="871543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endParaRPr kumimoji="0" lang="kk-K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15312" y="857232"/>
            <a:ext cx="8014340" cy="609397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kk-KZ" sz="2000" dirty="0" smtClean="0">
                <a:latin typeface="Arial Narrow" panose="020B0606020202030204" pitchFamily="34" charset="0"/>
                <a:ea typeface="Times New Roman" pitchFamily="18" charset="0"/>
                <a:cs typeface="Times New Roman" pitchFamily="18" charset="0"/>
              </a:rPr>
              <a:t>Бастауыш, негізгі орта және жалпы орта білім берудің деңгейлері бойынша білім беру мазмұнының  келістілігі және бірізділігі қамтамасыз етіледі.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kk-KZ" sz="1600" dirty="0" smtClean="0">
              <a:latin typeface="Arial Narrow" panose="020B0606020202030204" pitchFamily="34" charset="0"/>
              <a:ea typeface="Times New Roman" pitchFamily="18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kk-KZ" sz="2000" dirty="0" smtClean="0">
                <a:latin typeface="Arial Narrow" panose="020B0606020202030204" pitchFamily="34" charset="0"/>
                <a:ea typeface="Times New Roman" pitchFamily="18" charset="0"/>
                <a:cs typeface="Times New Roman" pitchFamily="18" charset="0"/>
              </a:rPr>
              <a:t>Мысалы, </a:t>
            </a:r>
            <a:r>
              <a:rPr lang="kk-KZ" sz="2000" b="1" dirty="0" smtClean="0">
                <a:latin typeface="Arial Narrow" panose="020B0606020202030204" pitchFamily="34" charset="0"/>
                <a:ea typeface="Times New Roman" pitchFamily="18" charset="0"/>
                <a:cs typeface="Times New Roman" pitchFamily="18" charset="0"/>
              </a:rPr>
              <a:t>«Жаратылыстану» пәні </a:t>
            </a:r>
            <a:r>
              <a:rPr lang="kk-KZ" sz="2000" dirty="0" smtClean="0">
                <a:latin typeface="Arial Narrow" panose="020B0606020202030204" pitchFamily="34" charset="0"/>
                <a:ea typeface="Times New Roman" pitchFamily="18" charset="0"/>
                <a:cs typeface="Times New Roman" pitchFamily="18" charset="0"/>
              </a:rPr>
              <a:t>негізгі мектепте химия, физика, биология, география түсініктерінің негіздерін қалыптастырады.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kk-KZ" sz="2000" b="1" dirty="0" smtClean="0">
                <a:latin typeface="Arial Narrow" panose="020B0606020202030204" pitchFamily="34" charset="0"/>
                <a:ea typeface="Times New Roman" pitchFamily="18" charset="0"/>
                <a:cs typeface="Times New Roman" pitchFamily="18" charset="0"/>
              </a:rPr>
              <a:t>«Дүниетану» пәні </a:t>
            </a:r>
            <a:r>
              <a:rPr lang="kk-KZ" sz="2000" dirty="0" smtClean="0">
                <a:latin typeface="Arial Narrow" panose="020B0606020202030204" pitchFamily="34" charset="0"/>
                <a:ea typeface="Times New Roman" pitchFamily="18" charset="0"/>
                <a:cs typeface="Times New Roman" pitchFamily="18" charset="0"/>
              </a:rPr>
              <a:t>қоғамдық-гуманитарлық</a:t>
            </a:r>
            <a:r>
              <a:rPr lang="kk-KZ" sz="2000" b="1" dirty="0" smtClean="0">
                <a:latin typeface="Arial Narrow" panose="020B0606020202030204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kk-KZ" sz="2000" dirty="0" smtClean="0">
                <a:latin typeface="Arial Narrow" panose="020B0606020202030204" pitchFamily="34" charset="0"/>
                <a:ea typeface="Times New Roman" pitchFamily="18" charset="0"/>
                <a:cs typeface="Times New Roman" pitchFamily="18" charset="0"/>
              </a:rPr>
              <a:t>пәндер бойынша білімнің негізін қалайды.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kk-KZ" sz="1600" dirty="0" smtClean="0">
              <a:latin typeface="Arial Narrow" panose="020B0606020202030204" pitchFamily="34" charset="0"/>
              <a:ea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kk-KZ" sz="1400" dirty="0" smtClean="0">
                <a:latin typeface="Arial Narrow" panose="020B0606020202030204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1400" b="1" dirty="0" smtClean="0">
              <a:latin typeface="Arial Narrow" panose="020B0606020202030204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kk-KZ" sz="1400" dirty="0" smtClean="0">
              <a:latin typeface="Arial Narrow" panose="020B0606020202030204" pitchFamily="34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kk-KZ" sz="1400" dirty="0" smtClean="0">
              <a:latin typeface="Arial Narrow" panose="020B0606020202030204" pitchFamily="34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kk-KZ" sz="1400" dirty="0" smtClean="0">
              <a:latin typeface="Arial Narrow" panose="020B0606020202030204" pitchFamily="34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kk-KZ" sz="1400" dirty="0" smtClean="0">
              <a:latin typeface="Arial Narrow" panose="020B0606020202030204" pitchFamily="34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kk-KZ" sz="1400" dirty="0" smtClean="0">
              <a:latin typeface="Arial Narrow" panose="020B0606020202030204" pitchFamily="34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kk-KZ" sz="1400" dirty="0" smtClean="0">
              <a:latin typeface="Arial Narrow" panose="020B0606020202030204" pitchFamily="34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kk-KZ" sz="1400" dirty="0" smtClean="0">
              <a:latin typeface="Arial Narrow" panose="020B0606020202030204" pitchFamily="34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kk-KZ" sz="1400" dirty="0" smtClean="0">
              <a:latin typeface="Arial Narrow" panose="020B0606020202030204" pitchFamily="34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kk-KZ" sz="1400" dirty="0" smtClean="0">
              <a:latin typeface="Arial Narrow" panose="020B0606020202030204" pitchFamily="34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kk-KZ" sz="1400" dirty="0" smtClean="0">
              <a:latin typeface="Arial Narrow" panose="020B0606020202030204" pitchFamily="34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kk-KZ" sz="1400" dirty="0" smtClean="0">
              <a:latin typeface="Arial Narrow" panose="020B0606020202030204" pitchFamily="34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kk-KZ" sz="1400" dirty="0" smtClean="0">
              <a:latin typeface="Arial Narrow" panose="020B0606020202030204" pitchFamily="34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kk-KZ" sz="1400" dirty="0" smtClean="0">
              <a:latin typeface="Arial Narrow" panose="020B0606020202030204" pitchFamily="34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kk-KZ" sz="1400" dirty="0" smtClean="0">
              <a:latin typeface="Arial Narrow" panose="020B0606020202030204" pitchFamily="34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kk-KZ" sz="1400" dirty="0" smtClean="0">
              <a:latin typeface="Arial Narrow" panose="020B0606020202030204" pitchFamily="34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kk-KZ" sz="1400" dirty="0" smtClean="0">
              <a:latin typeface="Arial Narrow" panose="020B0606020202030204" pitchFamily="34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40"/>
          <p:cNvSpPr>
            <a:spLocks noChangeArrowheads="1"/>
          </p:cNvSpPr>
          <p:nvPr/>
        </p:nvSpPr>
        <p:spPr bwMode="auto">
          <a:xfrm>
            <a:off x="334465" y="3378928"/>
            <a:ext cx="1595892" cy="7194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spcAft>
                <a:spcPts val="1000"/>
              </a:spcAft>
              <a:defRPr/>
            </a:pPr>
            <a:r>
              <a:rPr lang="ru-RU" sz="1400" b="1" dirty="0" err="1" smtClean="0">
                <a:latin typeface="Arial Narrow" pitchFamily="34" charset="0"/>
              </a:rPr>
              <a:t>Дүниетану</a:t>
            </a:r>
            <a:r>
              <a:rPr lang="ru-RU" sz="1400" b="1" dirty="0" smtClean="0">
                <a:latin typeface="Arial Narrow" pitchFamily="34" charset="0"/>
              </a:rPr>
              <a:t> (</a:t>
            </a:r>
            <a:r>
              <a:rPr lang="ru-RU" sz="1400" b="1" dirty="0" err="1" smtClean="0">
                <a:latin typeface="Arial Narrow" pitchFamily="34" charset="0"/>
              </a:rPr>
              <a:t>мектепалды</a:t>
            </a:r>
            <a:r>
              <a:rPr lang="ru-RU" sz="1400" b="1" dirty="0" smtClean="0">
                <a:latin typeface="Arial Narrow" pitchFamily="34" charset="0"/>
              </a:rPr>
              <a:t> </a:t>
            </a:r>
            <a:r>
              <a:rPr lang="ru-RU" sz="1400" b="1" dirty="0" err="1" smtClean="0">
                <a:latin typeface="Arial Narrow" pitchFamily="34" charset="0"/>
              </a:rPr>
              <a:t>даярлық</a:t>
            </a:r>
            <a:r>
              <a:rPr lang="ru-RU" sz="1400" b="1" dirty="0" smtClean="0">
                <a:latin typeface="Arial Narrow" pitchFamily="34" charset="0"/>
              </a:rPr>
              <a:t>, 1-4 </a:t>
            </a:r>
            <a:r>
              <a:rPr lang="ru-RU" sz="1400" b="1" dirty="0" err="1" smtClean="0">
                <a:latin typeface="Arial Narrow" pitchFamily="34" charset="0"/>
              </a:rPr>
              <a:t>сыныптар</a:t>
            </a:r>
            <a:r>
              <a:rPr lang="ru-RU" sz="1400" b="1" dirty="0" smtClean="0">
                <a:latin typeface="Arial Narrow" pitchFamily="34" charset="0"/>
              </a:rPr>
              <a:t>)</a:t>
            </a:r>
            <a:endParaRPr lang="ru-RU" sz="1400" dirty="0"/>
          </a:p>
        </p:txBody>
      </p:sp>
      <p:sp>
        <p:nvSpPr>
          <p:cNvPr id="12" name="Rectangle 41"/>
          <p:cNvSpPr>
            <a:spLocks noChangeArrowheads="1"/>
          </p:cNvSpPr>
          <p:nvPr/>
        </p:nvSpPr>
        <p:spPr bwMode="auto">
          <a:xfrm>
            <a:off x="323528" y="4384860"/>
            <a:ext cx="1595892" cy="78696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spcAft>
                <a:spcPts val="1000"/>
              </a:spcAft>
              <a:defRPr/>
            </a:pPr>
            <a:r>
              <a:rPr lang="ru-RU" sz="1400" b="1" dirty="0" err="1" smtClean="0">
                <a:latin typeface="Arial Narrow" pitchFamily="34" charset="0"/>
              </a:rPr>
              <a:t>Жаратылыстану</a:t>
            </a:r>
            <a:endParaRPr lang="ru-RU" sz="1400" b="1" dirty="0" smtClean="0">
              <a:latin typeface="Arial Narrow" pitchFamily="34" charset="0"/>
            </a:endParaRPr>
          </a:p>
          <a:p>
            <a:pPr algn="ctr">
              <a:spcAft>
                <a:spcPts val="1000"/>
              </a:spcAft>
              <a:defRPr/>
            </a:pPr>
            <a:r>
              <a:rPr lang="ru-RU" sz="1400" b="1" dirty="0">
                <a:latin typeface="Arial Narrow" pitchFamily="34" charset="0"/>
              </a:rPr>
              <a:t>(</a:t>
            </a:r>
            <a:r>
              <a:rPr lang="ru-RU" sz="1400" b="1" dirty="0" err="1">
                <a:latin typeface="Arial Narrow" pitchFamily="34" charset="0"/>
              </a:rPr>
              <a:t>мектепалды</a:t>
            </a:r>
            <a:r>
              <a:rPr lang="ru-RU" sz="1400" b="1" dirty="0">
                <a:latin typeface="Arial Narrow" pitchFamily="34" charset="0"/>
              </a:rPr>
              <a:t> </a:t>
            </a:r>
            <a:r>
              <a:rPr lang="ru-RU" sz="1400" b="1" dirty="0" err="1">
                <a:latin typeface="Arial Narrow" pitchFamily="34" charset="0"/>
              </a:rPr>
              <a:t>даярлық</a:t>
            </a:r>
            <a:r>
              <a:rPr lang="ru-RU" sz="1400" b="1" dirty="0">
                <a:latin typeface="Arial Narrow" pitchFamily="34" charset="0"/>
              </a:rPr>
              <a:t>, </a:t>
            </a:r>
            <a:r>
              <a:rPr lang="ru-RU" sz="1400" b="1" dirty="0" smtClean="0">
                <a:latin typeface="Arial Narrow" pitchFamily="34" charset="0"/>
              </a:rPr>
              <a:t>1-6 классы)</a:t>
            </a:r>
            <a:endParaRPr lang="ru-RU" sz="1400" dirty="0"/>
          </a:p>
        </p:txBody>
      </p:sp>
      <p:cxnSp>
        <p:nvCxnSpPr>
          <p:cNvPr id="13" name="AutoShape 42"/>
          <p:cNvCxnSpPr>
            <a:cxnSpLocks noChangeShapeType="1"/>
          </p:cNvCxnSpPr>
          <p:nvPr/>
        </p:nvCxnSpPr>
        <p:spPr bwMode="auto">
          <a:xfrm>
            <a:off x="1979712" y="4694377"/>
            <a:ext cx="300153" cy="0"/>
          </a:xfrm>
          <a:prstGeom prst="straightConnector1">
            <a:avLst/>
          </a:prstGeom>
          <a:solidFill>
            <a:srgbClr val="89BF3C"/>
          </a:solidFill>
          <a:ln w="28575">
            <a:solidFill>
              <a:schemeClr val="tx2">
                <a:lumMod val="20000"/>
                <a:lumOff val="80000"/>
              </a:schemeClr>
            </a:solidFill>
            <a:round/>
            <a:headEnd/>
            <a:tailEnd type="triangle" w="med" len="med"/>
          </a:ln>
          <a:effectLst/>
        </p:spPr>
      </p:cxnSp>
      <p:cxnSp>
        <p:nvCxnSpPr>
          <p:cNvPr id="14" name="AutoShape 43"/>
          <p:cNvCxnSpPr>
            <a:cxnSpLocks noChangeShapeType="1"/>
          </p:cNvCxnSpPr>
          <p:nvPr/>
        </p:nvCxnSpPr>
        <p:spPr bwMode="auto">
          <a:xfrm>
            <a:off x="1979712" y="3741130"/>
            <a:ext cx="300153" cy="0"/>
          </a:xfrm>
          <a:prstGeom prst="straightConnector1">
            <a:avLst/>
          </a:prstGeom>
          <a:solidFill>
            <a:srgbClr val="89BF3C"/>
          </a:solidFill>
          <a:ln w="28575">
            <a:solidFill>
              <a:schemeClr val="tx2">
                <a:lumMod val="20000"/>
                <a:lumOff val="80000"/>
              </a:schemeClr>
            </a:solidFill>
            <a:round/>
            <a:headEnd/>
            <a:tailEnd type="triangle" w="med" len="med"/>
          </a:ln>
          <a:effectLst/>
        </p:spPr>
      </p:cxnSp>
      <p:sp>
        <p:nvSpPr>
          <p:cNvPr id="15" name="Rectangle 44"/>
          <p:cNvSpPr>
            <a:spLocks noChangeArrowheads="1"/>
          </p:cNvSpPr>
          <p:nvPr/>
        </p:nvSpPr>
        <p:spPr bwMode="auto">
          <a:xfrm>
            <a:off x="2300845" y="3378929"/>
            <a:ext cx="2127139" cy="7194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spcAft>
                <a:spcPts val="1000"/>
              </a:spcAft>
              <a:defRPr/>
            </a:pPr>
            <a:r>
              <a:rPr lang="ru-RU" sz="1400" b="1" dirty="0" err="1" smtClean="0">
                <a:latin typeface="Arial Narrow" pitchFamily="34" charset="0"/>
              </a:rPr>
              <a:t>Тарих</a:t>
            </a:r>
            <a:r>
              <a:rPr lang="ru-RU" sz="1400" b="1" dirty="0" smtClean="0">
                <a:latin typeface="Arial Narrow" pitchFamily="34" charset="0"/>
              </a:rPr>
              <a:t> (5-11-сыныптар</a:t>
            </a:r>
            <a:r>
              <a:rPr lang="ru-RU" sz="1400" b="1" dirty="0">
                <a:latin typeface="Arial Narrow" pitchFamily="34" charset="0"/>
              </a:rPr>
              <a:t>),   </a:t>
            </a:r>
            <a:r>
              <a:rPr lang="ru-RU" sz="1400" b="1" dirty="0" err="1" smtClean="0">
                <a:latin typeface="Arial Narrow" pitchFamily="34" charset="0"/>
              </a:rPr>
              <a:t>құқық</a:t>
            </a:r>
            <a:r>
              <a:rPr lang="ru-RU" sz="1400" b="1" dirty="0" smtClean="0">
                <a:latin typeface="Arial Narrow" pitchFamily="34" charset="0"/>
              </a:rPr>
              <a:t> </a:t>
            </a:r>
            <a:r>
              <a:rPr lang="ru-RU" sz="1400" b="1" dirty="0" err="1" smtClean="0">
                <a:latin typeface="Arial Narrow" pitchFamily="34" charset="0"/>
              </a:rPr>
              <a:t>негіздері</a:t>
            </a:r>
            <a:r>
              <a:rPr lang="ru-RU" sz="1400" b="1" dirty="0" smtClean="0">
                <a:latin typeface="Arial Narrow" pitchFamily="34" charset="0"/>
              </a:rPr>
              <a:t> (9 </a:t>
            </a:r>
            <a:r>
              <a:rPr lang="ru-RU" sz="1400" b="1" dirty="0" err="1">
                <a:latin typeface="Arial Narrow" pitchFamily="34" charset="0"/>
              </a:rPr>
              <a:t>сыныптар</a:t>
            </a:r>
            <a:r>
              <a:rPr lang="ru-RU" sz="1400" b="1" dirty="0">
                <a:latin typeface="Arial Narrow" pitchFamily="34" charset="0"/>
              </a:rPr>
              <a:t>, </a:t>
            </a:r>
            <a:r>
              <a:rPr lang="ru-RU" sz="1400" b="1" dirty="0" smtClean="0">
                <a:latin typeface="Arial Narrow" pitchFamily="34" charset="0"/>
              </a:rPr>
              <a:t>экономика (10-11 </a:t>
            </a:r>
            <a:r>
              <a:rPr lang="ru-RU" sz="1400" b="1" dirty="0" err="1">
                <a:latin typeface="Arial Narrow" pitchFamily="34" charset="0"/>
              </a:rPr>
              <a:t>сыныптар</a:t>
            </a:r>
            <a:r>
              <a:rPr lang="ru-RU" sz="1400" b="1" dirty="0">
                <a:latin typeface="Arial Narrow" pitchFamily="34" charset="0"/>
              </a:rPr>
              <a:t>)</a:t>
            </a:r>
            <a:endParaRPr lang="ru-RU" sz="1400" b="1" dirty="0"/>
          </a:p>
        </p:txBody>
      </p:sp>
      <p:sp>
        <p:nvSpPr>
          <p:cNvPr id="16" name="Rectangle 45"/>
          <p:cNvSpPr>
            <a:spLocks noChangeArrowheads="1"/>
          </p:cNvSpPr>
          <p:nvPr/>
        </p:nvSpPr>
        <p:spPr bwMode="auto">
          <a:xfrm>
            <a:off x="2300845" y="4375805"/>
            <a:ext cx="2127284" cy="80507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spcAft>
                <a:spcPts val="1000"/>
              </a:spcAft>
              <a:defRPr/>
            </a:pPr>
            <a:r>
              <a:rPr lang="ru-RU" sz="1200" b="1" dirty="0" smtClean="0"/>
              <a:t>Биология (7-11 </a:t>
            </a:r>
            <a:r>
              <a:rPr lang="ru-RU" sz="1400" b="1" dirty="0" err="1">
                <a:latin typeface="Arial Narrow" pitchFamily="34" charset="0"/>
              </a:rPr>
              <a:t>сыныптар</a:t>
            </a:r>
            <a:r>
              <a:rPr lang="ru-RU" sz="1200" b="1" dirty="0" smtClean="0"/>
              <a:t>), география (7-11 </a:t>
            </a:r>
            <a:r>
              <a:rPr lang="ru-RU" sz="1400" b="1" dirty="0" err="1">
                <a:latin typeface="Arial Narrow" pitchFamily="34" charset="0"/>
              </a:rPr>
              <a:t>сыныптар</a:t>
            </a:r>
            <a:r>
              <a:rPr lang="ru-RU" sz="1200" b="1" dirty="0" smtClean="0"/>
              <a:t>), физика (7-11 </a:t>
            </a:r>
            <a:r>
              <a:rPr lang="ru-RU" sz="1400" b="1" dirty="0" err="1">
                <a:latin typeface="Arial Narrow" pitchFamily="34" charset="0"/>
              </a:rPr>
              <a:t>сыныптар</a:t>
            </a:r>
            <a:r>
              <a:rPr lang="ru-RU" sz="1200" b="1" dirty="0" smtClean="0"/>
              <a:t>), химия (7-11 </a:t>
            </a:r>
            <a:r>
              <a:rPr lang="ru-RU" sz="1400" b="1" dirty="0" err="1">
                <a:latin typeface="Arial Narrow" pitchFamily="34" charset="0"/>
              </a:rPr>
              <a:t>сыныптар</a:t>
            </a:r>
            <a:r>
              <a:rPr lang="ru-RU" sz="1200" b="1" dirty="0" smtClean="0"/>
              <a:t>)</a:t>
            </a:r>
            <a:endParaRPr lang="ru-RU" sz="1200" b="1" dirty="0"/>
          </a:p>
        </p:txBody>
      </p:sp>
      <p:cxnSp>
        <p:nvCxnSpPr>
          <p:cNvPr id="17" name="AutoShape 46"/>
          <p:cNvCxnSpPr>
            <a:cxnSpLocks noChangeShapeType="1"/>
          </p:cNvCxnSpPr>
          <p:nvPr/>
        </p:nvCxnSpPr>
        <p:spPr bwMode="auto">
          <a:xfrm>
            <a:off x="4497396" y="4628522"/>
            <a:ext cx="300153" cy="0"/>
          </a:xfrm>
          <a:prstGeom prst="straightConnector1">
            <a:avLst/>
          </a:prstGeom>
          <a:solidFill>
            <a:srgbClr val="89BF3C"/>
          </a:solidFill>
          <a:ln w="28575">
            <a:solidFill>
              <a:schemeClr val="tx2">
                <a:lumMod val="20000"/>
                <a:lumOff val="80000"/>
              </a:schemeClr>
            </a:solidFill>
            <a:round/>
            <a:headEnd/>
            <a:tailEnd type="triangle" w="med" len="med"/>
          </a:ln>
          <a:effectLst/>
        </p:spPr>
      </p:cxnSp>
      <p:cxnSp>
        <p:nvCxnSpPr>
          <p:cNvPr id="18" name="AutoShape 47"/>
          <p:cNvCxnSpPr>
            <a:cxnSpLocks noChangeShapeType="1"/>
          </p:cNvCxnSpPr>
          <p:nvPr/>
        </p:nvCxnSpPr>
        <p:spPr bwMode="auto">
          <a:xfrm>
            <a:off x="4464148" y="3741130"/>
            <a:ext cx="300153" cy="0"/>
          </a:xfrm>
          <a:prstGeom prst="straightConnector1">
            <a:avLst/>
          </a:prstGeom>
          <a:solidFill>
            <a:srgbClr val="89BF3C"/>
          </a:solidFill>
          <a:ln w="28575">
            <a:solidFill>
              <a:schemeClr val="tx2">
                <a:lumMod val="20000"/>
                <a:lumOff val="80000"/>
              </a:schemeClr>
            </a:solidFill>
            <a:round/>
            <a:headEnd/>
            <a:tailEnd type="triangle" w="med" len="med"/>
          </a:ln>
          <a:effectLst/>
        </p:spPr>
      </p:cxnSp>
      <p:sp>
        <p:nvSpPr>
          <p:cNvPr id="19" name="Rectangle 48"/>
          <p:cNvSpPr>
            <a:spLocks noChangeArrowheads="1"/>
          </p:cNvSpPr>
          <p:nvPr/>
        </p:nvSpPr>
        <p:spPr bwMode="auto">
          <a:xfrm>
            <a:off x="4777231" y="3383868"/>
            <a:ext cx="2353201" cy="71452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spcAft>
                <a:spcPts val="1000"/>
              </a:spcAft>
              <a:defRPr/>
            </a:pPr>
            <a:r>
              <a:rPr lang="ru-RU" sz="1600" b="1" dirty="0" err="1" smtClean="0"/>
              <a:t>Жалпы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мәдени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сауаттылық</a:t>
            </a:r>
            <a:endParaRPr lang="ru-RU" sz="1600" b="1" dirty="0"/>
          </a:p>
        </p:txBody>
      </p:sp>
      <p:sp>
        <p:nvSpPr>
          <p:cNvPr id="20" name="Rectangle 49"/>
          <p:cNvSpPr>
            <a:spLocks noChangeArrowheads="1"/>
          </p:cNvSpPr>
          <p:nvPr/>
        </p:nvSpPr>
        <p:spPr bwMode="auto">
          <a:xfrm>
            <a:off x="4805398" y="4375805"/>
            <a:ext cx="2296865" cy="80507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spcAft>
                <a:spcPts val="1000"/>
              </a:spcAft>
              <a:defRPr/>
            </a:pPr>
            <a:r>
              <a:rPr lang="ru-RU" sz="1600" b="1" dirty="0" err="1" smtClean="0"/>
              <a:t>Табиғи-ғылыми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сауаттылығы</a:t>
            </a:r>
            <a:endParaRPr lang="ru-RU" sz="1600" b="1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7273296" y="3384519"/>
            <a:ext cx="185742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1600" b="1" dirty="0" err="1" smtClean="0">
                <a:latin typeface="Arial Narrow" panose="020B0606020202030204" pitchFamily="34" charset="0"/>
              </a:rPr>
              <a:t>Тәжірибелік</a:t>
            </a:r>
            <a:r>
              <a:rPr lang="ru-RU" sz="1600" b="1" dirty="0" smtClean="0">
                <a:latin typeface="Arial Narrow" panose="020B0606020202030204" pitchFamily="34" charset="0"/>
              </a:rPr>
              <a:t> </a:t>
            </a:r>
            <a:r>
              <a:rPr lang="ru-RU" sz="1600" b="1" dirty="0" err="1" smtClean="0">
                <a:latin typeface="Arial Narrow" panose="020B0606020202030204" pitchFamily="34" charset="0"/>
              </a:rPr>
              <a:t>бағдарлану</a:t>
            </a:r>
            <a:r>
              <a:rPr lang="ru-RU" sz="1600" b="1" dirty="0" smtClean="0">
                <a:latin typeface="Arial Narrow" panose="020B0606020202030204" pitchFamily="34" charset="0"/>
              </a:rPr>
              <a:t> </a:t>
            </a:r>
            <a:r>
              <a:rPr lang="ru-RU" sz="1600" b="1" dirty="0" err="1" smtClean="0">
                <a:latin typeface="Arial Narrow" panose="020B0606020202030204" pitchFamily="34" charset="0"/>
              </a:rPr>
              <a:t>және</a:t>
            </a:r>
            <a:r>
              <a:rPr lang="ru-RU" sz="1600" b="1" dirty="0" smtClean="0">
                <a:latin typeface="Arial Narrow" panose="020B0606020202030204" pitchFamily="34" charset="0"/>
              </a:rPr>
              <a:t> </a:t>
            </a:r>
            <a:r>
              <a:rPr lang="ru-RU" sz="1600" b="1" dirty="0" err="1" smtClean="0">
                <a:latin typeface="Arial Narrow" panose="020B0606020202030204" pitchFamily="34" charset="0"/>
              </a:rPr>
              <a:t>өмірмен</a:t>
            </a:r>
            <a:r>
              <a:rPr lang="ru-RU" sz="1600" b="1" dirty="0" smtClean="0">
                <a:latin typeface="Arial Narrow" panose="020B0606020202030204" pitchFamily="34" charset="0"/>
              </a:rPr>
              <a:t> </a:t>
            </a:r>
            <a:r>
              <a:rPr lang="ru-RU" sz="1600" b="1" dirty="0" err="1" smtClean="0">
                <a:latin typeface="Arial Narrow" panose="020B0606020202030204" pitchFamily="34" charset="0"/>
              </a:rPr>
              <a:t>байланыс</a:t>
            </a:r>
            <a:r>
              <a:rPr lang="ru-RU" sz="1600" b="1" dirty="0" smtClean="0">
                <a:latin typeface="Arial Narrow" panose="020B0606020202030204" pitchFamily="34" charset="0"/>
              </a:rPr>
              <a:t> </a:t>
            </a:r>
            <a:r>
              <a:rPr lang="ru-RU" sz="1600" b="1" dirty="0" err="1" smtClean="0">
                <a:latin typeface="Arial Narrow" panose="020B0606020202030204" pitchFamily="34" charset="0"/>
              </a:rPr>
              <a:t>арқылы</a:t>
            </a:r>
            <a:r>
              <a:rPr lang="ru-RU" sz="1600" b="1" dirty="0" smtClean="0">
                <a:latin typeface="Arial Narrow" panose="020B0606020202030204" pitchFamily="34" charset="0"/>
              </a:rPr>
              <a:t> </a:t>
            </a:r>
            <a:r>
              <a:rPr lang="ru-RU" sz="1600" b="1" dirty="0" err="1" smtClean="0">
                <a:latin typeface="Arial Narrow" panose="020B0606020202030204" pitchFamily="34" charset="0"/>
              </a:rPr>
              <a:t>функционалдық</a:t>
            </a:r>
            <a:r>
              <a:rPr lang="ru-RU" sz="1600" b="1" dirty="0" smtClean="0">
                <a:latin typeface="Arial Narrow" panose="020B0606020202030204" pitchFamily="34" charset="0"/>
              </a:rPr>
              <a:t> </a:t>
            </a:r>
            <a:r>
              <a:rPr lang="ru-RU" sz="1600" b="1" dirty="0" err="1" smtClean="0">
                <a:latin typeface="Arial Narrow" panose="020B0606020202030204" pitchFamily="34" charset="0"/>
              </a:rPr>
              <a:t>сауаттылықты</a:t>
            </a:r>
            <a:r>
              <a:rPr lang="ru-RU" sz="1600" b="1" dirty="0" smtClean="0">
                <a:latin typeface="Arial Narrow" panose="020B0606020202030204" pitchFamily="34" charset="0"/>
              </a:rPr>
              <a:t> </a:t>
            </a:r>
            <a:r>
              <a:rPr lang="ru-RU" sz="1600" b="1" dirty="0" err="1" smtClean="0">
                <a:latin typeface="Arial Narrow" panose="020B0606020202030204" pitchFamily="34" charset="0"/>
              </a:rPr>
              <a:t>дамыту</a:t>
            </a:r>
            <a:endParaRPr lang="ru-RU" sz="1600" b="1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Правая фигурная скобка 22"/>
          <p:cNvSpPr/>
          <p:nvPr/>
        </p:nvSpPr>
        <p:spPr>
          <a:xfrm>
            <a:off x="7177615" y="3378929"/>
            <a:ext cx="238536" cy="1785659"/>
          </a:xfrm>
          <a:prstGeom prst="rightBrace">
            <a:avLst>
              <a:gd name="adj1" fmla="val 98590"/>
              <a:gd name="adj2" fmla="val 50000"/>
            </a:avLst>
          </a:prstGeom>
          <a:ln w="28575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82B81-0758-4F7F-84B8-7FB537E20F1A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525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3897004"/>
              </p:ext>
            </p:extLst>
          </p:nvPr>
        </p:nvGraphicFramePr>
        <p:xfrm>
          <a:off x="179512" y="5517232"/>
          <a:ext cx="8784976" cy="11967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057"/>
                <a:gridCol w="3796455"/>
                <a:gridCol w="4176464"/>
              </a:tblGrid>
              <a:tr h="1196752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err="1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Оқу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0" dirty="0" err="1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мақсаттары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err="1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Сызықтардың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0" dirty="0" err="1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әртүрлі</a:t>
                      </a:r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0" baseline="0" dirty="0" err="1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түрлері</a:t>
                      </a:r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0" baseline="0" dirty="0" err="1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көмегімен</a:t>
                      </a:r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0" baseline="0" dirty="0" err="1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қарапайым</a:t>
                      </a:r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0" baseline="0" dirty="0" err="1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сәндік</a:t>
                      </a:r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0" baseline="0" dirty="0" err="1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өрнектерді</a:t>
                      </a:r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0" baseline="0" dirty="0" err="1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және</a:t>
                      </a:r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0" baseline="0" dirty="0" err="1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ұлттық</a:t>
                      </a:r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0" baseline="0" dirty="0" err="1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ою-өрнек</a:t>
                      </a:r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0" baseline="0" dirty="0" err="1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элементтерін</a:t>
                      </a: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салу 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err="1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Табиғи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0" dirty="0" err="1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және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0" dirty="0" err="1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жасанды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0" dirty="0" err="1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материалдардан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0" dirty="0" err="1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шығармашылық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0" dirty="0" err="1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жұмысты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0" dirty="0" err="1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жасау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0" dirty="0" err="1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кезінде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0" dirty="0" err="1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ұлттық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0" dirty="0" err="1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ою-өрнектерді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1" dirty="0" err="1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қолдану</a:t>
                      </a: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1011630595"/>
              </p:ext>
            </p:extLst>
          </p:nvPr>
        </p:nvGraphicFramePr>
        <p:xfrm>
          <a:off x="72008" y="4869160"/>
          <a:ext cx="8805665" cy="720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3973822"/>
              </p:ext>
            </p:extLst>
          </p:nvPr>
        </p:nvGraphicFramePr>
        <p:xfrm>
          <a:off x="207882" y="1556792"/>
          <a:ext cx="8756606" cy="13210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4497"/>
                <a:gridCol w="3957194"/>
                <a:gridCol w="4184915"/>
              </a:tblGrid>
              <a:tr h="575863"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b="0" dirty="0" err="1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Оқу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0" dirty="0" err="1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мақсаттары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Arial" panose="020B0604020202020204" pitchFamily="34" charset="0"/>
                        </a:rPr>
                        <a:t>Әңгіменің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Arial" panose="020B0604020202020204" pitchFamily="34" charset="0"/>
                        </a:rPr>
                        <a:t> басы</a:t>
                      </a:r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0" baseline="0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Arial" panose="020B0604020202020204" pitchFamily="34" charset="0"/>
                        </a:rPr>
                        <a:t>бойынша</a:t>
                      </a:r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0" baseline="0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Arial" panose="020B0604020202020204" pitchFamily="34" charset="0"/>
                        </a:rPr>
                        <a:t>оның</a:t>
                      </a:r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1" baseline="0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Arial" panose="020B0604020202020204" pitchFamily="34" charset="0"/>
                        </a:rPr>
                        <a:t>кейінгі</a:t>
                      </a: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1" baseline="0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Arial" panose="020B0604020202020204" pitchFamily="34" charset="0"/>
                        </a:rPr>
                        <a:t>мазмұнын</a:t>
                      </a:r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0" baseline="0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Arial" panose="020B0604020202020204" pitchFamily="34" charset="0"/>
                        </a:rPr>
                        <a:t>болжау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Arial" panose="020B0604020202020204" pitchFamily="34" charset="0"/>
                        </a:rPr>
                        <a:t>Тақырыбы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1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Arial" panose="020B0604020202020204" pitchFamily="34" charset="0"/>
                        </a:rPr>
                        <a:t>бойынша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0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Arial" panose="020B0604020202020204" pitchFamily="34" charset="0"/>
                        </a:rPr>
                        <a:t>әңгіменің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0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Arial" panose="020B0604020202020204" pitchFamily="34" charset="0"/>
                        </a:rPr>
                        <a:t>мазмұнын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0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Arial" panose="020B0604020202020204" pitchFamily="34" charset="0"/>
                        </a:rPr>
                        <a:t>болжау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68764">
                <a:tc vMerge="1">
                  <a:txBody>
                    <a:bodyPr/>
                    <a:lstStyle/>
                    <a:p>
                      <a:endParaRPr lang="ru-RU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Arial" panose="020B0604020202020204" pitchFamily="34" charset="0"/>
                        </a:rPr>
                        <a:t>Суреттер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Arial" panose="020B0604020202020204" pitchFamily="34" charset="0"/>
                        </a:rPr>
                        <a:t> мен </a:t>
                      </a:r>
                      <a:r>
                        <a:rPr lang="ru-RU" sz="1600" b="1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Arial" panose="020B0604020202020204" pitchFamily="34" charset="0"/>
                        </a:rPr>
                        <a:t>иллюстрацияларда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0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Arial" panose="020B0604020202020204" pitchFamily="34" charset="0"/>
                        </a:rPr>
                        <a:t>ақпаратты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Arial" panose="020B0604020202020204" pitchFamily="34" charset="0"/>
                        </a:rPr>
                        <a:t> табу 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Arial" panose="020B0604020202020204" pitchFamily="34" charset="0"/>
                        </a:rPr>
                        <a:t>Иллюстрациялары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Arial" panose="020B0604020202020204" pitchFamily="34" charset="0"/>
                        </a:rPr>
                        <a:t> бар </a:t>
                      </a:r>
                      <a:r>
                        <a:rPr lang="ru-RU" sz="1600" b="1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Arial" panose="020B0604020202020204" pitchFamily="34" charset="0"/>
                        </a:rPr>
                        <a:t>мәтіндерде</a:t>
                      </a: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0" baseline="0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Arial" panose="020B0604020202020204" pitchFamily="34" charset="0"/>
                        </a:rPr>
                        <a:t>ақпаратты</a:t>
                      </a:r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Arial" panose="020B0604020202020204" pitchFamily="34" charset="0"/>
                        </a:rPr>
                        <a:t> табу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4077838074"/>
              </p:ext>
            </p:extLst>
          </p:nvPr>
        </p:nvGraphicFramePr>
        <p:xfrm>
          <a:off x="179512" y="836712"/>
          <a:ext cx="8712968" cy="6498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72008" y="35332"/>
            <a:ext cx="89644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 smtClean="0">
                <a:latin typeface="Arial Narrow" panose="020B0606020202030204" pitchFamily="34" charset="0"/>
                <a:cs typeface="Arial" panose="020B0604020202020204" pitchFamily="34" charset="0"/>
              </a:rPr>
              <a:t>Мектепке</a:t>
            </a:r>
            <a:r>
              <a:rPr lang="ru-RU" sz="20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 smtClean="0">
                <a:latin typeface="Arial Narrow" panose="020B0606020202030204" pitchFamily="34" charset="0"/>
                <a:cs typeface="Arial" panose="020B0604020202020204" pitchFamily="34" charset="0"/>
              </a:rPr>
              <a:t>дейінгі</a:t>
            </a:r>
            <a:r>
              <a:rPr lang="ru-RU" sz="20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 smtClean="0">
                <a:latin typeface="Arial Narrow" panose="020B0606020202030204" pitchFamily="34" charset="0"/>
                <a:cs typeface="Arial" panose="020B0604020202020204" pitchFamily="34" charset="0"/>
              </a:rPr>
              <a:t>даярлық</a:t>
            </a:r>
            <a:r>
              <a:rPr lang="ru-RU" sz="20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 пен </a:t>
            </a:r>
            <a:r>
              <a:rPr lang="ru-RU" sz="2000" b="1" dirty="0" err="1" smtClean="0">
                <a:latin typeface="Arial Narrow" panose="020B0606020202030204" pitchFamily="34" charset="0"/>
                <a:cs typeface="Arial" panose="020B0604020202020204" pitchFamily="34" charset="0"/>
              </a:rPr>
              <a:t>бастауыш</a:t>
            </a:r>
            <a:r>
              <a:rPr lang="ru-RU" sz="20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 smtClean="0">
                <a:latin typeface="Arial Narrow" panose="020B0606020202030204" pitchFamily="34" charset="0"/>
                <a:cs typeface="Arial" panose="020B0604020202020204" pitchFamily="34" charset="0"/>
              </a:rPr>
              <a:t>мектеп</a:t>
            </a:r>
            <a:r>
              <a:rPr lang="ru-RU" sz="20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 smtClean="0">
                <a:latin typeface="Arial Narrow" panose="020B0606020202030204" pitchFamily="34" charset="0"/>
                <a:cs typeface="Arial" panose="020B0604020202020204" pitchFamily="34" charset="0"/>
              </a:rPr>
              <a:t>бағдарламаларының</a:t>
            </a:r>
            <a:r>
              <a:rPr lang="ru-RU" sz="20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 smtClean="0">
                <a:latin typeface="Arial Narrow" panose="020B0606020202030204" pitchFamily="34" charset="0"/>
                <a:cs typeface="Arial" panose="020B0604020202020204" pitchFamily="34" charset="0"/>
              </a:rPr>
              <a:t>басымдылығы</a:t>
            </a:r>
            <a:endParaRPr lang="ru-RU" sz="2000" b="1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2930522063"/>
              </p:ext>
            </p:extLst>
          </p:nvPr>
        </p:nvGraphicFramePr>
        <p:xfrm>
          <a:off x="176393" y="2924944"/>
          <a:ext cx="8784976" cy="648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2700206"/>
              </p:ext>
            </p:extLst>
          </p:nvPr>
        </p:nvGraphicFramePr>
        <p:xfrm>
          <a:off x="179513" y="3645024"/>
          <a:ext cx="8784975" cy="12241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0040"/>
                <a:gridCol w="3938471"/>
                <a:gridCol w="4176464"/>
              </a:tblGrid>
              <a:tr h="612068"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b="0" dirty="0" err="1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Оқу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0" dirty="0" err="1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мақсаттары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err="1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Қыстап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0" dirty="0" err="1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қалатын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0" dirty="0" err="1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және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0" dirty="0" err="1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жыл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0" dirty="0" err="1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құстарын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1" dirty="0" err="1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атау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err="1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Жыл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0" dirty="0" err="1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мезгілдерінің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0" dirty="0" err="1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ауысымына</a:t>
                      </a:r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0" baseline="0" dirty="0" err="1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жануарлардың</a:t>
                      </a:r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0" baseline="0" dirty="0" err="1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дайындығын</a:t>
                      </a:r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1" baseline="0" dirty="0" err="1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түсіндіру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12068">
                <a:tc vMerge="1">
                  <a:txBody>
                    <a:bodyPr/>
                    <a:lstStyle/>
                    <a:p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err="1" smtClean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Жарық</a:t>
                      </a:r>
                      <a:r>
                        <a:rPr lang="ru-RU" sz="1600" b="0" dirty="0" smtClean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0" dirty="0" err="1" smtClean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шығаратын</a:t>
                      </a:r>
                      <a:r>
                        <a:rPr lang="ru-RU" sz="1600" b="0" dirty="0" smtClean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0" dirty="0" err="1" smtClean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нысандарды</a:t>
                      </a:r>
                      <a:r>
                        <a:rPr lang="ru-RU" sz="1600" b="0" dirty="0" smtClean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1" dirty="0" err="1" smtClean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атау</a:t>
                      </a:r>
                      <a:r>
                        <a:rPr lang="ru-RU" sz="1600" b="1" dirty="0" smtClean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: </a:t>
                      </a:r>
                    </a:p>
                    <a:p>
                      <a:pPr algn="ctr"/>
                      <a:r>
                        <a:rPr lang="ru-RU" sz="1600" b="0" dirty="0" smtClean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от, </a:t>
                      </a:r>
                      <a:r>
                        <a:rPr lang="ru-RU" sz="1600" b="0" dirty="0" err="1" smtClean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күн</a:t>
                      </a:r>
                      <a:r>
                        <a:rPr lang="ru-RU" sz="1600" b="0" dirty="0" smtClean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1600" b="0" dirty="0" err="1" smtClean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шам</a:t>
                      </a:r>
                      <a:endParaRPr lang="ru-RU" sz="1600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err="1" smtClean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Жарықтың</a:t>
                      </a:r>
                      <a:r>
                        <a:rPr lang="ru-RU" sz="1600" b="0" dirty="0" smtClean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0" dirty="0" err="1" smtClean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табиғи</a:t>
                      </a:r>
                      <a:r>
                        <a:rPr lang="ru-RU" sz="1600" b="0" dirty="0" smtClean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0" dirty="0" err="1" smtClean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және</a:t>
                      </a:r>
                      <a:r>
                        <a:rPr lang="ru-RU" sz="1600" b="0" dirty="0" smtClean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0" dirty="0" err="1" smtClean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жасанды</a:t>
                      </a:r>
                      <a:r>
                        <a:rPr lang="ru-RU" sz="1600" b="0" dirty="0" smtClean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0" dirty="0" err="1" smtClean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көздерін</a:t>
                      </a:r>
                      <a:r>
                        <a:rPr lang="ru-RU" sz="1600" b="0" dirty="0" smtClean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1" dirty="0" err="1" smtClean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айыра</a:t>
                      </a:r>
                      <a:r>
                        <a:rPr lang="ru-RU" sz="1600" b="1" dirty="0" smtClean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1" dirty="0" err="1" smtClean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білу</a:t>
                      </a:r>
                      <a:endParaRPr lang="ru-RU" sz="1600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875538" y="414983"/>
            <a:ext cx="1688350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kk-KZ" sz="1200" b="1" dirty="0" smtClean="0">
                <a:solidFill>
                  <a:prstClr val="black"/>
                </a:solidFill>
              </a:rPr>
              <a:t>Мектепке дейінгі даярлық</a:t>
            </a:r>
            <a:endParaRPr lang="ru-RU" sz="1200" b="1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80328" y="404664"/>
            <a:ext cx="1316008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prstClr val="black"/>
                </a:solidFill>
              </a:rPr>
              <a:t>1-сынып</a:t>
            </a:r>
            <a:endParaRPr lang="ru-RU" sz="1600" b="1" dirty="0">
              <a:solidFill>
                <a:prstClr val="black"/>
              </a:solidFill>
            </a:endParaRPr>
          </a:p>
        </p:txBody>
      </p:sp>
      <p:sp>
        <p:nvSpPr>
          <p:cNvPr id="13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r>
              <a:rPr lang="ru-RU" dirty="0" smtClean="0"/>
              <a:t>35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489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856037"/>
            <a:ext cx="5347421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21104"/>
            <a:ext cx="9144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 smtClean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Оқу</a:t>
            </a:r>
            <a:r>
              <a:rPr lang="ru-RU" sz="2400" b="1" dirty="0" smtClean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 smtClean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мақсаттарына</a:t>
            </a:r>
            <a:r>
              <a:rPr lang="ru-RU" sz="2400" b="1" dirty="0" smtClean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 smtClean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жетудегі</a:t>
            </a:r>
            <a:r>
              <a:rPr lang="ru-RU" sz="2400" b="1" dirty="0" smtClean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«</a:t>
            </a:r>
            <a:r>
              <a:rPr lang="ru-RU" sz="2400" b="1" dirty="0" err="1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</a:t>
            </a:r>
            <a:r>
              <a:rPr lang="ru-RU" sz="2400" b="1" dirty="0" err="1" smtClean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пиральдық</a:t>
            </a:r>
            <a:r>
              <a:rPr lang="ru-RU" sz="2400" b="1" dirty="0" smtClean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» </a:t>
            </a:r>
            <a:r>
              <a:rPr lang="ru-RU" sz="2400" b="1" dirty="0" err="1" smtClean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тәсілдеме</a:t>
            </a:r>
            <a:r>
              <a:rPr lang="ru-RU" sz="2400" b="1" dirty="0" smtClean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dirty="0" smtClean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(математика </a:t>
            </a:r>
            <a:r>
              <a:rPr lang="ru-RU" dirty="0" err="1" smtClean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бойынша</a:t>
            </a:r>
            <a:r>
              <a:rPr lang="ru-RU" dirty="0" smtClean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оқу</a:t>
            </a:r>
            <a:r>
              <a:rPr lang="ru-RU" dirty="0" smtClean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мақсаттарының</a:t>
            </a:r>
            <a:r>
              <a:rPr lang="ru-RU" dirty="0" smtClean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мысалында</a:t>
            </a:r>
            <a:r>
              <a:rPr lang="ru-RU" dirty="0" smtClean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, «</a:t>
            </a:r>
            <a:r>
              <a:rPr lang="ru-RU" dirty="0" err="1" smtClean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Метрикалық</a:t>
            </a:r>
            <a:r>
              <a:rPr lang="ru-RU" dirty="0" smtClean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ара </a:t>
            </a:r>
            <a:r>
              <a:rPr lang="ru-RU" dirty="0" err="1" smtClean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қатынастар</a:t>
            </a:r>
            <a:r>
              <a:rPr lang="ru-RU" dirty="0" smtClean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» </a:t>
            </a:r>
            <a:r>
              <a:rPr lang="ru-RU" dirty="0" err="1" smtClean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бөлімі</a:t>
            </a:r>
            <a:r>
              <a:rPr lang="ru-RU" dirty="0" smtClean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)</a:t>
            </a:r>
            <a:endParaRPr lang="ru-RU" dirty="0">
              <a:solidFill>
                <a:prstClr val="black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48065" y="6165304"/>
            <a:ext cx="3960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Мектепке дейінгі даярлық</a:t>
            </a:r>
            <a:r>
              <a:rPr lang="ru-RU" sz="1600" dirty="0" smtClean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- қоршаған әлемдегі заттарды өлшеу</a:t>
            </a:r>
            <a:endParaRPr lang="ru-RU" sz="1600" dirty="0">
              <a:solidFill>
                <a:prstClr val="black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25752" y="5013176"/>
            <a:ext cx="4482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2-</a:t>
            </a:r>
            <a:r>
              <a:rPr lang="ru-RU" sz="1600" dirty="0" smtClean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сынып – жазық фигуралар мен кеңістіктік геометриялық фигуралардың жаймасын салу;</a:t>
            </a:r>
            <a:endParaRPr lang="ru-RU" sz="1600" dirty="0">
              <a:solidFill>
                <a:prstClr val="black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55976" y="4293096"/>
            <a:ext cx="47880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3-</a:t>
            </a:r>
            <a:r>
              <a:rPr lang="ru-RU" sz="1600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сынып- </a:t>
            </a:r>
            <a:r>
              <a:rPr lang="ru-RU" sz="1600" dirty="0" smtClean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берілген қабырғалар бойынша тік бұрышты үшбұрышты,берілген радиус бойынша шеңбер мен дөңгелекті салу; </a:t>
            </a:r>
            <a:endParaRPr lang="ru-RU" sz="1600" dirty="0">
              <a:solidFill>
                <a:prstClr val="black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26824" y="3068960"/>
            <a:ext cx="57656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6-</a:t>
            </a:r>
            <a:r>
              <a:rPr lang="ru-RU" sz="1600" dirty="0" smtClean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сынып – шеңбердің ұзындығы мен дөңгелектің ауданын табу;</a:t>
            </a:r>
            <a:endParaRPr lang="ru-RU" sz="1600" dirty="0">
              <a:solidFill>
                <a:prstClr val="black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19672" y="1052737"/>
            <a:ext cx="6912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10-</a:t>
            </a:r>
            <a:r>
              <a:rPr lang="ru-RU" sz="1600" dirty="0" smtClean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сынып – </a:t>
            </a:r>
            <a:r>
              <a:rPr lang="ru-RU" sz="1600" dirty="0" err="1" smtClean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екі</a:t>
            </a:r>
            <a:r>
              <a:rPr lang="ru-RU" sz="1600" dirty="0" smtClean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 smtClean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нүкте</a:t>
            </a:r>
            <a:r>
              <a:rPr lang="ru-RU" sz="1600" dirty="0" smtClean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 smtClean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арасындағы</a:t>
            </a:r>
            <a:r>
              <a:rPr lang="ru-RU" sz="1600" dirty="0" smtClean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, </a:t>
            </a:r>
            <a:r>
              <a:rPr lang="ru-RU" sz="1600" dirty="0" err="1" smtClean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нүкте</a:t>
            </a:r>
            <a:r>
              <a:rPr lang="ru-RU" sz="1600" dirty="0" smtClean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мен </a:t>
            </a:r>
            <a:r>
              <a:rPr lang="ru-RU" sz="1600" dirty="0" err="1" smtClean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түзу</a:t>
            </a:r>
            <a:r>
              <a:rPr lang="ru-RU" sz="1600" dirty="0" smtClean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 smtClean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арасындағы</a:t>
            </a:r>
            <a:r>
              <a:rPr lang="ru-RU" sz="1600" dirty="0" smtClean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, </a:t>
            </a:r>
            <a:r>
              <a:rPr lang="ru-RU" sz="1600" dirty="0" err="1" smtClean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нүкте</a:t>
            </a:r>
            <a:r>
              <a:rPr lang="ru-RU" sz="1600" dirty="0" smtClean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мен </a:t>
            </a:r>
            <a:r>
              <a:rPr lang="ru-RU" sz="1600" dirty="0" err="1" smtClean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кеңістік</a:t>
            </a:r>
            <a:r>
              <a:rPr lang="ru-RU" sz="1600" dirty="0" smtClean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 smtClean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арасындағы</a:t>
            </a:r>
            <a:r>
              <a:rPr lang="ru-RU" sz="1600" dirty="0" smtClean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, </a:t>
            </a:r>
            <a:r>
              <a:rPr lang="ru-RU" sz="1600" dirty="0" err="1" smtClean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кеңістіктегі</a:t>
            </a:r>
            <a:r>
              <a:rPr lang="ru-RU" sz="1600" dirty="0" smtClean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 smtClean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қиылысқан</a:t>
            </a:r>
            <a:r>
              <a:rPr lang="ru-RU" sz="1600" dirty="0" smtClean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 smtClean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түзулер</a:t>
            </a:r>
            <a:r>
              <a:rPr lang="ru-RU" sz="1600" dirty="0" smtClean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 smtClean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арасындағы</a:t>
            </a:r>
            <a:r>
              <a:rPr lang="ru-RU" sz="1600" dirty="0" smtClean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ара </a:t>
            </a:r>
            <a:r>
              <a:rPr lang="ru-RU" sz="1600" dirty="0" err="1" smtClean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қашықтықты</a:t>
            </a:r>
            <a:r>
              <a:rPr lang="ru-RU" sz="1600" dirty="0" smtClean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 smtClean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есептеу</a:t>
            </a:r>
            <a:r>
              <a:rPr lang="ru-RU" sz="1600" dirty="0" smtClean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;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24501" y="3861048"/>
            <a:ext cx="52194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16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4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-</a:t>
            </a:r>
            <a:r>
              <a:rPr lang="ru-RU" sz="1600" dirty="0" err="1" smtClean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сынып</a:t>
            </a:r>
            <a:r>
              <a:rPr lang="ru-RU" sz="1600" dirty="0" smtClean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kk-KZ" sz="1600" dirty="0" smtClean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- </a:t>
            </a:r>
            <a:r>
              <a:rPr lang="ru-RU" sz="1600" dirty="0" smtClean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қиыстырылған фигуралардың ауданы мен  периметрін табу;</a:t>
            </a:r>
            <a:endParaRPr lang="ru-RU" sz="1600" dirty="0">
              <a:solidFill>
                <a:prstClr val="black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42828" y="2564904"/>
            <a:ext cx="6033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7-</a:t>
            </a:r>
            <a:r>
              <a:rPr lang="ru-RU" sz="1600" dirty="0" smtClean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сынып – тең бүйірлі және тең қабырғалы үшбұрыштардың қасиеттерін қолдана отырып, есептерді шешу;</a:t>
            </a:r>
            <a:endParaRPr lang="ru-RU" sz="1600" dirty="0">
              <a:solidFill>
                <a:prstClr val="black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5656" y="764704"/>
            <a:ext cx="63133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11-</a:t>
            </a:r>
            <a:r>
              <a:rPr lang="ru-RU" sz="1600" dirty="0" smtClean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сынып – </a:t>
            </a:r>
            <a:r>
              <a:rPr lang="ru-RU" sz="1600" dirty="0" err="1" smtClean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көп</a:t>
            </a:r>
            <a:r>
              <a:rPr lang="ru-RU" sz="1600" dirty="0" smtClean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 smtClean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қырлы</a:t>
            </a:r>
            <a:r>
              <a:rPr lang="ru-RU" sz="1600" dirty="0" smtClean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 smtClean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дененің</a:t>
            </a:r>
            <a:r>
              <a:rPr lang="ru-RU" sz="1600" dirty="0" smtClean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 smtClean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және</a:t>
            </a:r>
            <a:r>
              <a:rPr lang="ru-RU" sz="1600" dirty="0" smtClean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 smtClean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айналым</a:t>
            </a:r>
            <a:r>
              <a:rPr lang="ru-RU" sz="1600" dirty="0" smtClean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 smtClean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денесінің</a:t>
            </a:r>
            <a:r>
              <a:rPr lang="ru-RU" sz="1600" dirty="0" smtClean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 smtClean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көлемдерін</a:t>
            </a:r>
            <a:r>
              <a:rPr lang="ru-RU" sz="1600" dirty="0" smtClean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 smtClean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есептеу</a:t>
            </a:r>
            <a:r>
              <a:rPr lang="ru-RU" sz="1600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;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818280" y="5589240"/>
            <a:ext cx="429022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1-</a:t>
            </a:r>
            <a:r>
              <a:rPr lang="ru-RU" sz="1600" dirty="0" smtClean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сынып – қабырғалардың ұзындығын өлшеу, қоршаған әлемдегі заттардың периметрін табу;</a:t>
            </a:r>
            <a:endParaRPr lang="ru-RU" sz="1600" dirty="0">
              <a:solidFill>
                <a:prstClr val="black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491880" y="3356992"/>
            <a:ext cx="56166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16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5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-</a:t>
            </a:r>
            <a:r>
              <a:rPr lang="ru-RU" sz="1600" dirty="0" smtClean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сынып </a:t>
            </a:r>
            <a:r>
              <a:rPr lang="kk-KZ" sz="1600" dirty="0" smtClean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– параллелепипед пен кубтың формасы бар ашық және жабық фигуралардың ауданын табу;</a:t>
            </a:r>
            <a:endParaRPr lang="ru-RU" sz="1600" dirty="0">
              <a:solidFill>
                <a:prstClr val="black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5220072" y="5805264"/>
            <a:ext cx="3744416" cy="720080"/>
          </a:xfrm>
        </p:spPr>
        <p:txBody>
          <a:bodyPr/>
          <a:lstStyle/>
          <a:p>
            <a:fld id="{18982B81-0758-4F7F-84B8-7FB537E20F1A}" type="slidenum">
              <a:rPr lang="ru-RU" smtClean="0"/>
              <a:pPr/>
              <a:t>16</a:t>
            </a:fld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1830865" y="1548081"/>
            <a:ext cx="6701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9-сынып</a:t>
            </a:r>
            <a:r>
              <a:rPr lang="ru-RU" sz="1600" b="1" dirty="0" smtClean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1600" dirty="0" smtClean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– </a:t>
            </a:r>
            <a:r>
              <a:rPr lang="ru-RU" sz="1600" dirty="0" err="1" smtClean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түзудің</a:t>
            </a:r>
            <a:r>
              <a:rPr lang="ru-RU" sz="1600" dirty="0" smtClean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, </a:t>
            </a:r>
            <a:r>
              <a:rPr lang="ru-RU" sz="1600" dirty="0" err="1" smtClean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түзу</a:t>
            </a:r>
            <a:r>
              <a:rPr lang="ru-RU" sz="1600" dirty="0" smtClean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мен </a:t>
            </a:r>
            <a:r>
              <a:rPr lang="ru-RU" sz="1600" dirty="0" err="1" smtClean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жазықтықтың</a:t>
            </a:r>
            <a:r>
              <a:rPr lang="ru-RU" sz="1600" dirty="0" smtClean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, </a:t>
            </a:r>
            <a:r>
              <a:rPr lang="ru-RU" sz="1600" dirty="0" err="1" smtClean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кеңістіктегі</a:t>
            </a:r>
            <a:r>
              <a:rPr lang="ru-RU" sz="1600" dirty="0" smtClean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 smtClean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жазықтықтың</a:t>
            </a:r>
            <a:r>
              <a:rPr lang="ru-RU" sz="1600" dirty="0" smtClean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 smtClean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өзара</a:t>
            </a:r>
            <a:r>
              <a:rPr lang="ru-RU" sz="1600" dirty="0" smtClean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 smtClean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орналасуын</a:t>
            </a:r>
            <a:r>
              <a:rPr lang="ru-RU" sz="1600" dirty="0" smtClean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 smtClean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зерттеу</a:t>
            </a:r>
            <a:r>
              <a:rPr lang="ru-RU" sz="1600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;</a:t>
            </a:r>
            <a:r>
              <a:rPr lang="ru-RU" sz="1600" dirty="0" smtClean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2234927" y="2007960"/>
            <a:ext cx="66247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8-</a:t>
            </a:r>
            <a:r>
              <a:rPr lang="ru-RU" sz="1600" dirty="0" smtClean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сынып – </a:t>
            </a:r>
            <a:r>
              <a:rPr lang="ru-RU" sz="1600" dirty="0" err="1" smtClean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үшбұрыш</a:t>
            </a:r>
            <a:r>
              <a:rPr lang="ru-RU" sz="1600" dirty="0" smtClean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 smtClean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элементтерінің</a:t>
            </a:r>
            <a:r>
              <a:rPr lang="ru-RU" sz="1600" dirty="0" smtClean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 smtClean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жуықталған</a:t>
            </a:r>
            <a:r>
              <a:rPr lang="ru-RU" sz="1600" dirty="0" smtClean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 smtClean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сандық</a:t>
            </a:r>
            <a:r>
              <a:rPr lang="ru-RU" sz="1600" dirty="0" smtClean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 smtClean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мәндерін</a:t>
            </a:r>
            <a:r>
              <a:rPr lang="ru-RU" sz="1600" dirty="0" smtClean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 smtClean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табуға</a:t>
            </a:r>
            <a:r>
              <a:rPr lang="ru-RU" sz="1600" dirty="0" smtClean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 smtClean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қатысты</a:t>
            </a:r>
            <a:r>
              <a:rPr lang="ru-RU" sz="1600" dirty="0" smtClean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 smtClean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есептерді</a:t>
            </a:r>
            <a:r>
              <a:rPr lang="ru-RU" sz="1600" dirty="0" smtClean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 smtClean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шешу</a:t>
            </a:r>
            <a:r>
              <a:rPr lang="ru-RU" sz="1600" dirty="0" smtClean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; </a:t>
            </a:r>
            <a:endParaRPr lang="ru-RU" sz="1600" dirty="0">
              <a:solidFill>
                <a:prstClr val="black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6256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418058"/>
          </a:xfrm>
        </p:spPr>
        <p:txBody>
          <a:bodyPr>
            <a:noAutofit/>
          </a:bodyPr>
          <a:lstStyle/>
          <a:p>
            <a:r>
              <a:rPr lang="ru-RU" sz="2800" b="1" dirty="0" err="1" smtClean="0">
                <a:latin typeface="Arial Narrow" panose="020B0606020202030204" pitchFamily="34" charset="0"/>
              </a:rPr>
              <a:t>Оқытудағы</a:t>
            </a:r>
            <a:r>
              <a:rPr lang="ru-RU" sz="2800" b="1" dirty="0" smtClean="0">
                <a:latin typeface="Arial Narrow" panose="020B0606020202030204" pitchFamily="34" charset="0"/>
              </a:rPr>
              <a:t> </a:t>
            </a:r>
            <a:r>
              <a:rPr lang="ru-RU" sz="2800" b="1" dirty="0" err="1" smtClean="0">
                <a:latin typeface="Arial Narrow" panose="020B0606020202030204" pitchFamily="34" charset="0"/>
              </a:rPr>
              <a:t>кіріктірілген</a:t>
            </a:r>
            <a:r>
              <a:rPr lang="ru-RU" sz="2800" b="1" dirty="0" smtClean="0">
                <a:latin typeface="Arial Narrow" panose="020B0606020202030204" pitchFamily="34" charset="0"/>
              </a:rPr>
              <a:t> </a:t>
            </a:r>
            <a:r>
              <a:rPr lang="ru-RU" sz="2800" b="1" dirty="0" err="1" smtClean="0">
                <a:latin typeface="Arial Narrow" panose="020B0606020202030204" pitchFamily="34" charset="0"/>
              </a:rPr>
              <a:t>тәсілдеме</a:t>
            </a:r>
            <a:r>
              <a:rPr lang="ru-RU" sz="2800" b="1" dirty="0" smtClean="0">
                <a:latin typeface="Arial Narrow" panose="020B0606020202030204" pitchFamily="34" charset="0"/>
              </a:rPr>
              <a:t> </a:t>
            </a:r>
            <a:endParaRPr lang="ru-RU" sz="1200" b="1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8842" y="2438944"/>
            <a:ext cx="845163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0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Білім беру мазмұнын кіріктіру</a:t>
            </a:r>
            <a:r>
              <a:rPr lang="ru-RU" sz="2000" dirty="0" smtClean="0">
                <a:latin typeface="Arial Narrow" panose="020B0606020202030204" pitchFamily="34" charset="0"/>
              </a:rPr>
              <a:t>: әртүрлі пәндерде тақырыптар мен оқу материалдарының қайталануын болдырмайтын әртүрлі салалардың негізгі идеялары, тәсілдемелері мен дағдыларының біріктірілуі.</a:t>
            </a:r>
            <a:endParaRPr lang="en-US" altLang="ru-RU" sz="2000" dirty="0" smtClean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kk-KZ" altLang="ru-RU" sz="2000" dirty="0" smtClean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kk-KZ" altLang="ru-RU" sz="20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Кіріктірілген пәндер</a:t>
            </a:r>
            <a:r>
              <a:rPr lang="kk-KZ" altLang="ru-RU" sz="20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: «Дүниетану», «Жаратылыстану», «Көркем еңбек», «Қазіргі әлемдегі Қазақстан», «Экономика мен кәсіпкерлік негіздері».</a:t>
            </a:r>
            <a:endParaRPr lang="ru-RU" altLang="ru-RU" sz="2000" b="1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endParaRPr lang="ru-RU" sz="20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78407" y="1268760"/>
            <a:ext cx="7898828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Arial Narrow" panose="020B0606020202030204" pitchFamily="34" charset="0"/>
              </a:rPr>
              <a:t>Жаңартылған мазмұнда кіріктірілген тәсілдеме білім беру мазмұнын кіріктіруде және кіріктірілген пәндерді әзірлеуде көрініс табады</a:t>
            </a:r>
            <a:endParaRPr lang="ru-RU" sz="20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82B81-0758-4F7F-84B8-7FB537E20F1A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4128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2630"/>
            <a:ext cx="8229600" cy="418058"/>
          </a:xfrm>
        </p:spPr>
        <p:txBody>
          <a:bodyPr>
            <a:noAutofit/>
          </a:bodyPr>
          <a:lstStyle/>
          <a:p>
            <a:pPr lvl="0" algn="ctr"/>
            <a:r>
              <a:rPr lang="ru-RU" sz="3600" b="1" dirty="0" err="1" smtClean="0"/>
              <a:t>Ортақ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тақырыптар</a:t>
            </a:r>
            <a:r>
              <a:rPr lang="ru-RU" sz="3600" b="1" dirty="0" smtClean="0"/>
              <a:t>.</a:t>
            </a:r>
            <a:r>
              <a:rPr lang="ru-RU" sz="3600" b="1" i="1" dirty="0" smtClean="0">
                <a:solidFill>
                  <a:prstClr val="black"/>
                </a:solidFill>
              </a:rPr>
              <a:t> </a:t>
            </a:r>
            <a:r>
              <a:rPr lang="ru-RU" sz="3600" b="1" dirty="0" err="1" smtClean="0">
                <a:solidFill>
                  <a:prstClr val="black"/>
                </a:solidFill>
              </a:rPr>
              <a:t>Мысал</a:t>
            </a:r>
            <a:endParaRPr lang="ru-RU" sz="3600" b="1" dirty="0"/>
          </a:p>
        </p:txBody>
      </p:sp>
      <p:sp>
        <p:nvSpPr>
          <p:cNvPr id="5" name="Овал 4"/>
          <p:cNvSpPr/>
          <p:nvPr/>
        </p:nvSpPr>
        <p:spPr>
          <a:xfrm>
            <a:off x="3707904" y="2776662"/>
            <a:ext cx="1800200" cy="1588442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0000"/>
                </a:solidFill>
              </a:rPr>
              <a:t>«Тамақ </a:t>
            </a:r>
            <a:r>
              <a:rPr lang="ru-RU" dirty="0" err="1" smtClean="0">
                <a:solidFill>
                  <a:srgbClr val="000000"/>
                </a:solidFill>
              </a:rPr>
              <a:t>және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ru-RU" dirty="0" err="1" smtClean="0">
                <a:solidFill>
                  <a:srgbClr val="000000"/>
                </a:solidFill>
              </a:rPr>
              <a:t>сусындар</a:t>
            </a:r>
            <a:r>
              <a:rPr lang="ru-RU" dirty="0" smtClean="0">
                <a:solidFill>
                  <a:srgbClr val="000000"/>
                </a:solidFill>
              </a:rPr>
              <a:t>» </a:t>
            </a:r>
            <a:r>
              <a:rPr lang="ru-RU" dirty="0" err="1" smtClean="0">
                <a:solidFill>
                  <a:srgbClr val="000000"/>
                </a:solidFill>
              </a:rPr>
              <a:t>ортақ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ru-RU" dirty="0" err="1" smtClean="0">
                <a:solidFill>
                  <a:srgbClr val="000000"/>
                </a:solidFill>
              </a:rPr>
              <a:t>тақырыбы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652120" y="1192486"/>
            <a:ext cx="3384376" cy="126057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300" b="1" dirty="0" smtClean="0">
                <a:solidFill>
                  <a:sysClr val="windowText" lastClr="000000"/>
                </a:solidFill>
              </a:rPr>
              <a:t> Математика</a:t>
            </a:r>
          </a:p>
          <a:p>
            <a:pPr marL="171450" indent="-171450">
              <a:buFont typeface="Arial"/>
              <a:buChar char="•"/>
              <a:defRPr/>
            </a:pPr>
            <a:r>
              <a:rPr lang="ru-RU" sz="1300" dirty="0" smtClean="0">
                <a:solidFill>
                  <a:sysClr val="windowText" lastClr="000000"/>
                </a:solidFill>
              </a:rPr>
              <a:t>Бір күнге азық-түлік өнімдерін сатып алу үшін қажетті ақшаны анықтау </a:t>
            </a:r>
            <a:endParaRPr lang="ru-RU" sz="1300" dirty="0">
              <a:solidFill>
                <a:sysClr val="windowText" lastClr="000000"/>
              </a:solidFill>
            </a:endParaRPr>
          </a:p>
          <a:p>
            <a:pPr>
              <a:defRPr/>
            </a:pPr>
            <a:r>
              <a:rPr lang="ru-RU" sz="1300" i="1" dirty="0" smtClean="0">
                <a:solidFill>
                  <a:sysClr val="windowText" lastClr="000000"/>
                </a:solidFill>
              </a:rPr>
              <a:t>(күнделікті өмірдегі практикалық есептерді шешу)</a:t>
            </a:r>
            <a:endParaRPr lang="ru-RU" sz="1300" i="1" dirty="0">
              <a:solidFill>
                <a:sysClr val="windowText" lastClr="00000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79512" y="2704654"/>
            <a:ext cx="3384376" cy="187647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Clr>
                <a:srgbClr val="FF0000"/>
              </a:buClr>
              <a:defRPr/>
            </a:pPr>
            <a:r>
              <a:rPr lang="ru-RU" sz="1300" b="1" dirty="0" smtClean="0">
                <a:solidFill>
                  <a:sysClr val="windowText" lastClr="000000"/>
                </a:solidFill>
              </a:rPr>
              <a:t>Дүниетану</a:t>
            </a:r>
            <a:endParaRPr lang="ru-RU" sz="1300" b="1" dirty="0">
              <a:solidFill>
                <a:sysClr val="windowText" lastClr="000000"/>
              </a:solidFill>
            </a:endParaRPr>
          </a:p>
          <a:p>
            <a:pPr marL="171450" indent="-171450">
              <a:buFont typeface="Arial"/>
              <a:buChar char="•"/>
              <a:defRPr/>
            </a:pPr>
            <a:r>
              <a:rPr lang="ru-RU" sz="1300" dirty="0" smtClean="0">
                <a:solidFill>
                  <a:sysClr val="windowText" lastClr="000000"/>
                </a:solidFill>
                <a:cs typeface="Arial" panose="020B0604020202020204" pitchFamily="34" charset="0"/>
              </a:rPr>
              <a:t>Біз үйде және мектепте қалай тамақтанамыз? </a:t>
            </a:r>
            <a:endParaRPr lang="ru-RU" sz="1300" dirty="0">
              <a:solidFill>
                <a:sysClr val="windowText" lastClr="000000"/>
              </a:solidFill>
              <a:cs typeface="Arial" panose="020B0604020202020204" pitchFamily="34" charset="0"/>
            </a:endParaRPr>
          </a:p>
          <a:p>
            <a:pPr marL="171450" indent="-171450">
              <a:buFont typeface="Arial"/>
              <a:buChar char="•"/>
              <a:defRPr/>
            </a:pPr>
            <a:r>
              <a:rPr lang="ru-RU" sz="1300" dirty="0" smtClean="0">
                <a:solidFill>
                  <a:sysClr val="windowText" lastClr="000000"/>
                </a:solidFill>
                <a:cs typeface="Arial" panose="020B0604020202020204" pitchFamily="34" charset="0"/>
              </a:rPr>
              <a:t>Дұрыс тамақтану дегеніміз не?</a:t>
            </a:r>
            <a:endParaRPr lang="ru-RU" sz="1300" dirty="0">
              <a:solidFill>
                <a:sysClr val="windowText" lastClr="000000"/>
              </a:solidFill>
              <a:cs typeface="Arial" panose="020B0604020202020204" pitchFamily="34" charset="0"/>
            </a:endParaRPr>
          </a:p>
          <a:p>
            <a:pPr marL="171450" indent="-171450">
              <a:buFont typeface="Arial"/>
              <a:buChar char="•"/>
              <a:defRPr/>
            </a:pPr>
            <a:r>
              <a:rPr lang="ru-RU" sz="1300" dirty="0" smtClean="0">
                <a:solidFill>
                  <a:sysClr val="windowText" lastClr="000000"/>
                </a:solidFill>
                <a:cs typeface="Arial" panose="020B0604020202020204" pitchFamily="34" charset="0"/>
              </a:rPr>
              <a:t>Қазақтанда қандай азық-түлік өнімдері өндіріледі? </a:t>
            </a:r>
            <a:r>
              <a:rPr lang="kk-KZ" sz="1300" i="1" dirty="0" smtClean="0">
                <a:solidFill>
                  <a:sysClr val="windowText" lastClr="000000"/>
                </a:solidFill>
                <a:cs typeface="Arial" panose="020B0604020202020204" pitchFamily="34" charset="0"/>
              </a:rPr>
              <a:t>(</a:t>
            </a:r>
            <a:r>
              <a:rPr lang="ru-RU" sz="1300" dirty="0" smtClean="0">
                <a:solidFill>
                  <a:srgbClr val="000000"/>
                </a:solidFill>
              </a:rPr>
              <a:t>ас мәзірлерін құрастыру, азық-түлік түрлерін және бұрынғы мен қазіргі нарықтағы олардың бағасын салыстыру</a:t>
            </a:r>
            <a:r>
              <a:rPr lang="kk-KZ" sz="1300" i="1" dirty="0" smtClean="0">
                <a:solidFill>
                  <a:sysClr val="windowText" lastClr="000000"/>
                </a:solidFill>
                <a:cs typeface="Arial" panose="020B0604020202020204" pitchFamily="34" charset="0"/>
              </a:rPr>
              <a:t>)</a:t>
            </a:r>
            <a:endParaRPr lang="ru-RU" sz="1300" i="1" dirty="0">
              <a:solidFill>
                <a:sysClr val="windowText" lastClr="000000"/>
              </a:solidFill>
              <a:cs typeface="Arial" panose="020B0604020202020204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677140" y="3712766"/>
            <a:ext cx="3384376" cy="18002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Clr>
                <a:srgbClr val="FF0000"/>
              </a:buClr>
            </a:pPr>
            <a:r>
              <a:rPr lang="ru-RU" altLang="ru-RU" sz="1300" b="1" dirty="0" smtClean="0">
                <a:solidFill>
                  <a:schemeClr val="tx1"/>
                </a:solidFill>
              </a:rPr>
              <a:t>Өнер (музыка, көркем еңбек)</a:t>
            </a:r>
            <a:endParaRPr lang="ru-RU" altLang="ru-RU" sz="1300" b="1" dirty="0">
              <a:solidFill>
                <a:schemeClr val="tx1"/>
              </a:solidFill>
            </a:endParaRPr>
          </a:p>
          <a:p>
            <a:pPr marL="171450" indent="-171450">
              <a:buFont typeface="Arial"/>
              <a:buChar char="•"/>
            </a:pPr>
            <a:r>
              <a:rPr lang="ru-RU" altLang="ru-RU" sz="1300" dirty="0" smtClean="0">
                <a:solidFill>
                  <a:schemeClr val="tx1"/>
                </a:solidFill>
              </a:rPr>
              <a:t>Жеміс концерті (дыбысты, ырғақты шығару, </a:t>
            </a:r>
            <a:r>
              <a:rPr lang="ru-RU" altLang="ru-RU" sz="1300" dirty="0" err="1" smtClean="0">
                <a:solidFill>
                  <a:schemeClr val="tx1"/>
                </a:solidFill>
              </a:rPr>
              <a:t>төрттік</a:t>
            </a:r>
            <a:r>
              <a:rPr lang="ru-RU" altLang="ru-RU" sz="1300" dirty="0" smtClean="0">
                <a:solidFill>
                  <a:schemeClr val="tx1"/>
                </a:solidFill>
              </a:rPr>
              <a:t> пауза </a:t>
            </a:r>
            <a:r>
              <a:rPr lang="ru-RU" altLang="ru-RU" sz="1300" dirty="0" err="1" smtClean="0">
                <a:solidFill>
                  <a:schemeClr val="tx1"/>
                </a:solidFill>
              </a:rPr>
              <a:t>символдарымен</a:t>
            </a:r>
            <a:r>
              <a:rPr lang="ru-RU" altLang="ru-RU" sz="1300" dirty="0" smtClean="0">
                <a:solidFill>
                  <a:schemeClr val="tx1"/>
                </a:solidFill>
              </a:rPr>
              <a:t> танысу)</a:t>
            </a:r>
            <a:endParaRPr lang="ru-RU" altLang="ru-RU" sz="1300" dirty="0">
              <a:solidFill>
                <a:schemeClr val="tx1"/>
              </a:solidFill>
            </a:endParaRPr>
          </a:p>
          <a:p>
            <a:pPr marL="171450" indent="-171450">
              <a:buFont typeface="Arial"/>
              <a:buChar char="•"/>
            </a:pPr>
            <a:r>
              <a:rPr lang="ru-RU" altLang="ru-RU" sz="1300" dirty="0" smtClean="0">
                <a:solidFill>
                  <a:schemeClr val="tx1"/>
                </a:solidFill>
              </a:rPr>
              <a:t>Жеміс текстураларын басып шығару (текстиль үлгілерін жасау)</a:t>
            </a:r>
            <a:endParaRPr lang="ru-RU" altLang="ru-RU" sz="1300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79512" y="1048470"/>
            <a:ext cx="3384376" cy="158417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Clr>
                <a:srgbClr val="FF0000"/>
              </a:buClr>
              <a:defRPr/>
            </a:pPr>
            <a:r>
              <a:rPr lang="ru-RU" sz="1300" b="1" dirty="0" smtClean="0">
                <a:solidFill>
                  <a:srgbClr val="000000"/>
                </a:solidFill>
              </a:rPr>
              <a:t>Қазақ тілі мен әдебиеті/ </a:t>
            </a:r>
          </a:p>
          <a:p>
            <a:pPr algn="ctr">
              <a:buClr>
                <a:srgbClr val="FF0000"/>
              </a:buClr>
              <a:defRPr/>
            </a:pPr>
            <a:r>
              <a:rPr lang="ru-RU" sz="1300" b="1" dirty="0" smtClean="0">
                <a:solidFill>
                  <a:srgbClr val="000000"/>
                </a:solidFill>
              </a:rPr>
              <a:t>Орыс тілі мен әдебиеті</a:t>
            </a:r>
          </a:p>
          <a:p>
            <a:pPr algn="ctr">
              <a:buClr>
                <a:srgbClr val="FF0000"/>
              </a:buClr>
              <a:defRPr/>
            </a:pPr>
            <a:endParaRPr lang="ru-RU" sz="1300" b="1" dirty="0">
              <a:solidFill>
                <a:srgbClr val="000000"/>
              </a:solidFill>
            </a:endParaRPr>
          </a:p>
          <a:p>
            <a:pPr marL="171450" indent="-171450">
              <a:buFont typeface="Arial"/>
              <a:buChar char="•"/>
              <a:defRPr/>
            </a:pPr>
            <a:r>
              <a:rPr lang="ru-RU" sz="1200" dirty="0" smtClean="0">
                <a:solidFill>
                  <a:srgbClr val="000000"/>
                </a:solidFill>
              </a:rPr>
              <a:t>Мектеп асханасына, дәмханасына, мейрамханасына бару</a:t>
            </a:r>
            <a:endParaRPr lang="ru-RU" sz="1200" dirty="0">
              <a:solidFill>
                <a:srgbClr val="000000"/>
              </a:solidFill>
            </a:endParaRPr>
          </a:p>
          <a:p>
            <a:pPr marL="171450" indent="-171450">
              <a:buFont typeface="Arial"/>
              <a:buChar char="•"/>
              <a:defRPr/>
            </a:pPr>
            <a:r>
              <a:rPr lang="ru-RU" sz="1200" dirty="0" smtClean="0">
                <a:solidFill>
                  <a:srgbClr val="000000"/>
                </a:solidFill>
              </a:rPr>
              <a:t>Тамаққа тапсырыс беру және клиенттің тапсырысын қабылдау</a:t>
            </a:r>
            <a:endParaRPr lang="ru-RU" sz="1200" dirty="0">
              <a:solidFill>
                <a:srgbClr val="000000"/>
              </a:solidFill>
            </a:endParaRPr>
          </a:p>
          <a:p>
            <a:pPr marL="171450" indent="-171450">
              <a:buFont typeface="Arial"/>
              <a:buChar char="•"/>
              <a:defRPr/>
            </a:pPr>
            <a:r>
              <a:rPr lang="ru-RU" sz="1200" dirty="0" smtClean="0">
                <a:solidFill>
                  <a:srgbClr val="000000"/>
                </a:solidFill>
              </a:rPr>
              <a:t>Ас мәзірлерін құрастыру</a:t>
            </a:r>
            <a:endParaRPr lang="ru-RU" sz="1200" dirty="0">
              <a:solidFill>
                <a:srgbClr val="000000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73796" y="4581128"/>
            <a:ext cx="3384376" cy="136815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Clr>
                <a:srgbClr val="FF0000"/>
              </a:buClr>
              <a:defRPr/>
            </a:pPr>
            <a:r>
              <a:rPr lang="ru-RU" sz="1300" b="1" dirty="0" smtClean="0">
                <a:solidFill>
                  <a:srgbClr val="000000"/>
                </a:solidFill>
              </a:rPr>
              <a:t>Жаратылыстану</a:t>
            </a:r>
            <a:endParaRPr lang="ru-RU" sz="1300" b="1" dirty="0">
              <a:solidFill>
                <a:srgbClr val="000000"/>
              </a:solidFill>
            </a:endParaRPr>
          </a:p>
          <a:p>
            <a:pPr marL="171450" indent="-171450">
              <a:buFont typeface="Arial"/>
              <a:buChar char="•"/>
              <a:defRPr/>
            </a:pPr>
            <a:r>
              <a:rPr lang="ru-RU" sz="1300" dirty="0" smtClean="0">
                <a:solidFill>
                  <a:srgbClr val="000000"/>
                </a:solidFill>
              </a:rPr>
              <a:t>Зерттеу қызметін жоспарлау </a:t>
            </a:r>
            <a:r>
              <a:rPr lang="ru-RU" sz="1300" i="1" dirty="0" smtClean="0">
                <a:solidFill>
                  <a:srgbClr val="000000"/>
                </a:solidFill>
              </a:rPr>
              <a:t>(адамдар қалай тамақтану және жануарлар немен қоректену қажет?)</a:t>
            </a:r>
            <a:endParaRPr lang="ru-RU" sz="1300" b="1" dirty="0">
              <a:solidFill>
                <a:srgbClr val="000000"/>
              </a:solidFill>
            </a:endParaRPr>
          </a:p>
          <a:p>
            <a:pPr marL="171450" indent="-171450">
              <a:buFont typeface="Arial"/>
              <a:buChar char="•"/>
              <a:defRPr/>
            </a:pPr>
            <a:r>
              <a:rPr lang="ru-RU" sz="1300" dirty="0" smtClean="0">
                <a:solidFill>
                  <a:srgbClr val="000000"/>
                </a:solidFill>
              </a:rPr>
              <a:t>Деректерді алу және көрсету (жазбалар жазу және бақылау жүргізу</a:t>
            </a:r>
            <a:r>
              <a:rPr lang="ru-RU" sz="1300" i="1" dirty="0" smtClean="0">
                <a:solidFill>
                  <a:srgbClr val="000000"/>
                </a:solidFill>
              </a:rPr>
              <a:t>)</a:t>
            </a:r>
            <a:endParaRPr lang="ru-RU" sz="1300" i="1" dirty="0">
              <a:solidFill>
                <a:srgbClr val="000000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677140" y="2488630"/>
            <a:ext cx="3384376" cy="115212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Clr>
                <a:srgbClr val="FF0000"/>
              </a:buClr>
            </a:pPr>
            <a:r>
              <a:rPr lang="ru-RU" altLang="ru-RU" sz="1300" b="1" dirty="0" smtClean="0">
                <a:solidFill>
                  <a:srgbClr val="000000"/>
                </a:solidFill>
              </a:rPr>
              <a:t>АКТ </a:t>
            </a:r>
            <a:endParaRPr lang="ru-RU" altLang="ru-RU" sz="1300" b="1" dirty="0">
              <a:solidFill>
                <a:srgbClr val="000000"/>
              </a:solidFill>
            </a:endParaRPr>
          </a:p>
          <a:p>
            <a:pPr marL="171450" indent="-171450">
              <a:buFont typeface="Arial"/>
              <a:buChar char="•"/>
            </a:pPr>
            <a:r>
              <a:rPr lang="ru-RU" sz="1400" dirty="0" smtClean="0">
                <a:solidFill>
                  <a:srgbClr val="000000"/>
                </a:solidFill>
              </a:rPr>
              <a:t>Ас мәзірлер</a:t>
            </a:r>
          </a:p>
          <a:p>
            <a:pPr marL="171450" indent="-171450">
              <a:buFont typeface="Arial"/>
              <a:buChar char="•"/>
            </a:pPr>
            <a:r>
              <a:rPr lang="ru-RU" altLang="ru-RU" sz="1400" dirty="0" smtClean="0">
                <a:solidFill>
                  <a:srgbClr val="000000"/>
                </a:solidFill>
              </a:rPr>
              <a:t>Асты әзірлеу а</a:t>
            </a:r>
            <a:r>
              <a:rPr lang="ru-RU" altLang="ru-RU" sz="1300" dirty="0" smtClean="0">
                <a:solidFill>
                  <a:srgbClr val="000000"/>
                </a:solidFill>
              </a:rPr>
              <a:t>лгоритмі </a:t>
            </a:r>
            <a:endParaRPr lang="ru-RU" altLang="ru-RU" sz="1300" dirty="0">
              <a:solidFill>
                <a:srgbClr val="000000"/>
              </a:solidFill>
            </a:endParaRPr>
          </a:p>
          <a:p>
            <a:r>
              <a:rPr lang="ru-RU" altLang="ru-RU" sz="1300" i="1" dirty="0" smtClean="0">
                <a:solidFill>
                  <a:srgbClr val="000000"/>
                </a:solidFill>
              </a:rPr>
              <a:t>(өлшемдермен жұмыс, қосымша білім ресурстары)</a:t>
            </a:r>
            <a:endParaRPr lang="ru-RU" altLang="ru-RU" sz="1300" i="1" dirty="0">
              <a:solidFill>
                <a:srgbClr val="000000"/>
              </a:solidFill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3707904" y="1768550"/>
            <a:ext cx="504056" cy="9361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>
            <a:off x="5004048" y="1768550"/>
            <a:ext cx="504056" cy="9361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H="1" flipV="1">
            <a:off x="5004048" y="4468850"/>
            <a:ext cx="648072" cy="6120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V="1">
            <a:off x="3563888" y="4432846"/>
            <a:ext cx="576064" cy="6120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7" idx="3"/>
            <a:endCxn id="5" idx="2"/>
          </p:cNvCxnSpPr>
          <p:nvPr/>
        </p:nvCxnSpPr>
        <p:spPr>
          <a:xfrm flipV="1">
            <a:off x="3563888" y="3570883"/>
            <a:ext cx="144016" cy="7200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>
            <a:off x="5508104" y="3640758"/>
            <a:ext cx="144016" cy="7414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625198" y="5877272"/>
            <a:ext cx="78352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b="1" dirty="0" err="1" smtClean="0"/>
              <a:t>Ортақ</a:t>
            </a:r>
            <a:r>
              <a:rPr lang="ru-RU" altLang="ru-RU" b="1" dirty="0" smtClean="0"/>
              <a:t> </a:t>
            </a:r>
            <a:r>
              <a:rPr lang="ru-RU" altLang="ru-RU" b="1" dirty="0" err="1" smtClean="0"/>
              <a:t>тақырыптар</a:t>
            </a:r>
            <a:r>
              <a:rPr lang="ru-RU" altLang="ru-RU" b="1" dirty="0" smtClean="0"/>
              <a:t> </a:t>
            </a:r>
            <a:r>
              <a:rPr lang="ru-RU" altLang="ru-RU" b="1" dirty="0" err="1" smtClean="0"/>
              <a:t>бастауыш</a:t>
            </a:r>
            <a:r>
              <a:rPr lang="ru-RU" altLang="ru-RU" b="1" dirty="0" smtClean="0"/>
              <a:t> </a:t>
            </a:r>
            <a:r>
              <a:rPr lang="ru-RU" altLang="ru-RU" b="1" dirty="0" err="1" smtClean="0"/>
              <a:t>мектептің</a:t>
            </a:r>
            <a:r>
              <a:rPr lang="ru-RU" altLang="ru-RU" b="1" dirty="0" smtClean="0"/>
              <a:t> </a:t>
            </a:r>
            <a:r>
              <a:rPr lang="ru-RU" altLang="ru-RU" b="1" dirty="0" err="1" smtClean="0"/>
              <a:t>барлық</a:t>
            </a:r>
            <a:r>
              <a:rPr lang="ru-RU" altLang="ru-RU" b="1" dirty="0" smtClean="0"/>
              <a:t> </a:t>
            </a:r>
            <a:r>
              <a:rPr lang="ru-RU" altLang="ru-RU" b="1" dirty="0" err="1" smtClean="0"/>
              <a:t>пәндері</a:t>
            </a:r>
            <a:r>
              <a:rPr lang="ru-RU" altLang="ru-RU" b="1" dirty="0" smtClean="0"/>
              <a:t> </a:t>
            </a:r>
            <a:r>
              <a:rPr lang="ru-RU" altLang="ru-RU" b="1" dirty="0" err="1" smtClean="0"/>
              <a:t>арқылы</a:t>
            </a:r>
            <a:r>
              <a:rPr lang="ru-RU" altLang="ru-RU" b="1" dirty="0" smtClean="0"/>
              <a:t> </a:t>
            </a:r>
            <a:r>
              <a:rPr lang="ru-RU" altLang="ru-RU" b="1" dirty="0" err="1" smtClean="0"/>
              <a:t>өтеді</a:t>
            </a:r>
            <a:r>
              <a:rPr lang="ru-RU" altLang="ru-RU" b="1" dirty="0" smtClean="0"/>
              <a:t>. 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FF70D-757D-4D40-AB23-473D6B496648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4758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"/>
          <p:cNvSpPr>
            <a:spLocks noGrp="1"/>
          </p:cNvSpPr>
          <p:nvPr>
            <p:ph type="title"/>
          </p:nvPr>
        </p:nvSpPr>
        <p:spPr>
          <a:xfrm>
            <a:off x="295414" y="154834"/>
            <a:ext cx="8279210" cy="1224136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sz="2800" b="1" dirty="0" err="1" smtClean="0">
                <a:effectLst/>
                <a:latin typeface="Arial Narrow" panose="020B0606020202030204" pitchFamily="34" charset="0"/>
              </a:rPr>
              <a:t>Төмендегілер</a:t>
            </a:r>
            <a:r>
              <a:rPr lang="ru-RU" sz="2800" b="1" dirty="0" smtClean="0">
                <a:effectLst/>
                <a:latin typeface="Arial Narrow" panose="020B0606020202030204" pitchFamily="34" charset="0"/>
              </a:rPr>
              <a:t> </a:t>
            </a:r>
            <a:r>
              <a:rPr lang="ru-RU" sz="2800" b="1" dirty="0" err="1" smtClean="0">
                <a:effectLst/>
                <a:latin typeface="Arial Narrow" panose="020B0606020202030204" pitchFamily="34" charset="0"/>
              </a:rPr>
              <a:t>арқылы</a:t>
            </a:r>
            <a:r>
              <a:rPr lang="ru-RU" sz="2800" b="1" dirty="0" smtClean="0">
                <a:effectLst/>
                <a:latin typeface="Arial Narrow" panose="020B0606020202030204" pitchFamily="34" charset="0"/>
              </a:rPr>
              <a:t> </a:t>
            </a:r>
            <a:r>
              <a:rPr lang="ru-RU" sz="2800" b="1" dirty="0" err="1" smtClean="0">
                <a:effectLst/>
                <a:latin typeface="Arial Narrow" panose="020B0606020202030204" pitchFamily="34" charset="0"/>
              </a:rPr>
              <a:t>үш</a:t>
            </a:r>
            <a:r>
              <a:rPr lang="ru-RU" sz="2800" b="1" dirty="0" smtClean="0">
                <a:effectLst/>
                <a:latin typeface="Arial Narrow" panose="020B0606020202030204" pitchFamily="34" charset="0"/>
              </a:rPr>
              <a:t> </a:t>
            </a:r>
            <a:r>
              <a:rPr lang="ru-RU" sz="2800" b="1" dirty="0" err="1" smtClean="0">
                <a:effectLst/>
                <a:latin typeface="Arial Narrow" panose="020B0606020202030204" pitchFamily="34" charset="0"/>
              </a:rPr>
              <a:t>тілде</a:t>
            </a:r>
            <a:r>
              <a:rPr lang="ru-RU" sz="2800" b="1" dirty="0" smtClean="0">
                <a:effectLst/>
                <a:latin typeface="Arial Narrow" panose="020B0606020202030204" pitchFamily="34" charset="0"/>
              </a:rPr>
              <a:t> </a:t>
            </a:r>
            <a:r>
              <a:rPr lang="ru-RU" sz="2800" b="1" dirty="0" err="1" smtClean="0">
                <a:effectLst/>
                <a:latin typeface="Arial Narrow" panose="020B0606020202030204" pitchFamily="34" charset="0"/>
              </a:rPr>
              <a:t>білім</a:t>
            </a:r>
            <a:r>
              <a:rPr lang="ru-RU" sz="2800" b="1" dirty="0" smtClean="0">
                <a:effectLst/>
                <a:latin typeface="Arial Narrow" panose="020B0606020202030204" pitchFamily="34" charset="0"/>
              </a:rPr>
              <a:t> </a:t>
            </a:r>
            <a:r>
              <a:rPr lang="ru-RU" sz="2800" b="1" dirty="0" err="1" smtClean="0">
                <a:effectLst/>
                <a:latin typeface="Arial Narrow" panose="020B0606020202030204" pitchFamily="34" charset="0"/>
              </a:rPr>
              <a:t>беруді</a:t>
            </a:r>
            <a:r>
              <a:rPr lang="ru-RU" sz="2800" b="1" dirty="0" smtClean="0">
                <a:effectLst/>
                <a:latin typeface="Arial Narrow" panose="020B0606020202030204" pitchFamily="34" charset="0"/>
              </a:rPr>
              <a:t> </a:t>
            </a:r>
            <a:r>
              <a:rPr lang="ru-RU" sz="2800" b="1" dirty="0" err="1" smtClean="0">
                <a:effectLst/>
                <a:latin typeface="Arial Narrow" panose="020B0606020202030204" pitchFamily="34" charset="0"/>
              </a:rPr>
              <a:t>іске</a:t>
            </a:r>
            <a:r>
              <a:rPr lang="ru-RU" sz="2800" b="1" dirty="0" smtClean="0">
                <a:effectLst/>
                <a:latin typeface="Arial Narrow" panose="020B0606020202030204" pitchFamily="34" charset="0"/>
              </a:rPr>
              <a:t> </a:t>
            </a:r>
            <a:r>
              <a:rPr lang="ru-RU" sz="2800" b="1" dirty="0" err="1" smtClean="0">
                <a:effectLst/>
                <a:latin typeface="Arial Narrow" panose="020B0606020202030204" pitchFamily="34" charset="0"/>
              </a:rPr>
              <a:t>асыруеализация</a:t>
            </a:r>
            <a:r>
              <a:rPr lang="ru-RU" sz="2800" b="1" dirty="0" smtClean="0">
                <a:effectLst/>
                <a:latin typeface="Arial Narrow" panose="020B0606020202030204" pitchFamily="34" charset="0"/>
              </a:rPr>
              <a:t>  трехъязычного образования   </a:t>
            </a:r>
            <a:r>
              <a:rPr lang="ru-RU" sz="2800" dirty="0" smtClean="0">
                <a:effectLst/>
                <a:latin typeface="Arial Narrow" panose="020B0606020202030204" pitchFamily="34" charset="0"/>
              </a:rPr>
              <a:t/>
            </a:r>
            <a:br>
              <a:rPr lang="ru-RU" sz="2800" dirty="0" smtClean="0">
                <a:effectLst/>
                <a:latin typeface="Arial Narrow" panose="020B0606020202030204" pitchFamily="34" charset="0"/>
              </a:rPr>
            </a:br>
            <a:r>
              <a:rPr lang="ru-RU" sz="2800" b="1" dirty="0" smtClean="0">
                <a:effectLst/>
                <a:latin typeface="Arial Narrow" panose="020B0606020202030204" pitchFamily="34" charset="0"/>
              </a:rPr>
              <a:t>ЧЕРЕЗ:</a:t>
            </a:r>
            <a:endParaRPr lang="ru-RU" sz="2800" b="1" dirty="0">
              <a:effectLst/>
              <a:latin typeface="Arial Narrow" panose="020B0606020202030204" pitchFamily="34" charset="0"/>
            </a:endParaRPr>
          </a:p>
        </p:txBody>
      </p:sp>
      <p:grpSp>
        <p:nvGrpSpPr>
          <p:cNvPr id="2" name="Группа 13"/>
          <p:cNvGrpSpPr/>
          <p:nvPr/>
        </p:nvGrpSpPr>
        <p:grpSpPr>
          <a:xfrm>
            <a:off x="207382" y="1340768"/>
            <a:ext cx="8784976" cy="2230045"/>
            <a:chOff x="179512" y="2708920"/>
            <a:chExt cx="8784976" cy="2230045"/>
          </a:xfrm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179512" y="2778725"/>
              <a:ext cx="3312368" cy="2160240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/>
              <a:r>
                <a:rPr lang="ru-RU" sz="2400" dirty="0" err="1" smtClean="0">
                  <a:latin typeface="Arial Narrow" panose="020B0606020202030204" pitchFamily="34" charset="0"/>
                  <a:cs typeface="Arial" pitchFamily="34" charset="0"/>
                </a:rPr>
                <a:t>тілдік</a:t>
              </a:r>
              <a:r>
                <a:rPr lang="ru-RU" sz="2400" dirty="0" smtClean="0">
                  <a:latin typeface="Arial Narrow" panose="020B0606020202030204" pitchFamily="34" charset="0"/>
                  <a:cs typeface="Arial" pitchFamily="34" charset="0"/>
                </a:rPr>
                <a:t> </a:t>
              </a:r>
              <a:r>
                <a:rPr lang="ru-RU" sz="2400" dirty="0" err="1" smtClean="0">
                  <a:latin typeface="Arial Narrow" panose="020B0606020202030204" pitchFamily="34" charset="0"/>
                  <a:cs typeface="Arial" pitchFamily="34" charset="0"/>
                </a:rPr>
                <a:t>пәндерді</a:t>
              </a:r>
              <a:r>
                <a:rPr lang="ru-RU" sz="2400" dirty="0" smtClean="0">
                  <a:latin typeface="Arial Narrow" panose="020B0606020202030204" pitchFamily="34" charset="0"/>
                  <a:cs typeface="Arial" pitchFamily="34" charset="0"/>
                </a:rPr>
                <a:t> </a:t>
              </a:r>
              <a:r>
                <a:rPr lang="ru-RU" sz="2400" dirty="0" err="1" smtClean="0">
                  <a:latin typeface="Arial Narrow" panose="020B0606020202030204" pitchFamily="34" charset="0"/>
                  <a:cs typeface="Arial" pitchFamily="34" charset="0"/>
                </a:rPr>
                <a:t>оқыту</a:t>
              </a:r>
              <a:r>
                <a:rPr lang="ru-RU" sz="2400" dirty="0" smtClean="0">
                  <a:latin typeface="Arial Narrow" panose="020B0606020202030204" pitchFamily="34" charset="0"/>
                  <a:cs typeface="Arial" pitchFamily="34" charset="0"/>
                </a:rPr>
                <a:t> (</a:t>
              </a:r>
              <a:r>
                <a:rPr lang="ru-RU" sz="2400" dirty="0" err="1" smtClean="0">
                  <a:latin typeface="Arial Narrow" panose="020B0606020202030204" pitchFamily="34" charset="0"/>
                  <a:cs typeface="Arial" pitchFamily="34" charset="0"/>
                </a:rPr>
                <a:t>қазақ</a:t>
              </a:r>
              <a:r>
                <a:rPr lang="ru-RU" sz="2400" dirty="0" smtClean="0">
                  <a:latin typeface="Arial Narrow" panose="020B0606020202030204" pitchFamily="34" charset="0"/>
                  <a:cs typeface="Arial" pitchFamily="34" charset="0"/>
                </a:rPr>
                <a:t>, </a:t>
              </a:r>
              <a:r>
                <a:rPr lang="ru-RU" sz="2400" dirty="0" err="1" smtClean="0">
                  <a:latin typeface="Arial Narrow" panose="020B0606020202030204" pitchFamily="34" charset="0"/>
                  <a:cs typeface="Arial" pitchFamily="34" charset="0"/>
                </a:rPr>
                <a:t>орыс</a:t>
              </a:r>
              <a:r>
                <a:rPr lang="ru-RU" sz="2400" dirty="0" smtClean="0">
                  <a:latin typeface="Arial Narrow" panose="020B0606020202030204" pitchFamily="34" charset="0"/>
                  <a:cs typeface="Arial" pitchFamily="34" charset="0"/>
                </a:rPr>
                <a:t>, </a:t>
              </a:r>
              <a:r>
                <a:rPr lang="ru-RU" sz="2400" dirty="0" err="1" smtClean="0">
                  <a:latin typeface="Arial Narrow" panose="020B0606020202030204" pitchFamily="34" charset="0"/>
                  <a:cs typeface="Arial" pitchFamily="34" charset="0"/>
                </a:rPr>
                <a:t>ағылшын</a:t>
              </a:r>
              <a:r>
                <a:rPr lang="ru-RU" sz="2400" dirty="0" smtClean="0">
                  <a:latin typeface="Arial Narrow" panose="020B0606020202030204" pitchFamily="34" charset="0"/>
                  <a:cs typeface="Arial" pitchFamily="34" charset="0"/>
                </a:rPr>
                <a:t> </a:t>
              </a:r>
              <a:r>
                <a:rPr lang="ru-RU" sz="2400" dirty="0" err="1" smtClean="0">
                  <a:latin typeface="Arial Narrow" panose="020B0606020202030204" pitchFamily="34" charset="0"/>
                  <a:cs typeface="Arial" pitchFamily="34" charset="0"/>
                </a:rPr>
                <a:t>тілдері</a:t>
              </a:r>
              <a:r>
                <a:rPr lang="ru-RU" sz="2400" dirty="0" smtClean="0">
                  <a:latin typeface="Arial Narrow" panose="020B0606020202030204" pitchFamily="34" charset="0"/>
                  <a:cs typeface="Arial" pitchFamily="34" charset="0"/>
                </a:rPr>
                <a:t>)</a:t>
              </a:r>
              <a:endParaRPr lang="ru-RU" sz="2400" dirty="0">
                <a:latin typeface="Arial Narrow" panose="020B0606020202030204" pitchFamily="34" charset="0"/>
                <a:cs typeface="Arial" pitchFamily="34" charset="0"/>
              </a:endParaRPr>
            </a:p>
          </p:txBody>
        </p:sp>
        <p:sp>
          <p:nvSpPr>
            <p:cNvPr id="7" name="Скругленный прямоугольник 6"/>
            <p:cNvSpPr/>
            <p:nvPr/>
          </p:nvSpPr>
          <p:spPr>
            <a:xfrm>
              <a:off x="3707904" y="2778245"/>
              <a:ext cx="2520280" cy="2160240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/>
              <a:r>
                <a:rPr lang="ru-RU" sz="2400" dirty="0" smtClean="0">
                  <a:latin typeface="Arial Narrow" panose="020B0606020202030204" pitchFamily="34" charset="0"/>
                  <a:cs typeface="Arial" pitchFamily="34" charset="0"/>
                </a:rPr>
                <a:t> </a:t>
              </a:r>
              <a:r>
                <a:rPr lang="ru-RU" sz="2400" dirty="0" err="1" smtClean="0">
                  <a:latin typeface="Arial Narrow" panose="020B0606020202030204" pitchFamily="34" charset="0"/>
                  <a:cs typeface="Arial" pitchFamily="34" charset="0"/>
                </a:rPr>
                <a:t>пәндердің</a:t>
              </a:r>
              <a:r>
                <a:rPr lang="ru-RU" sz="2400" dirty="0" smtClean="0">
                  <a:latin typeface="Arial Narrow" panose="020B0606020202030204" pitchFamily="34" charset="0"/>
                  <a:cs typeface="Arial" pitchFamily="34" charset="0"/>
                </a:rPr>
                <a:t> </a:t>
              </a:r>
              <a:r>
                <a:rPr lang="ru-RU" sz="2400" dirty="0" err="1" smtClean="0">
                  <a:latin typeface="Arial Narrow" panose="020B0606020202030204" pitchFamily="34" charset="0"/>
                  <a:cs typeface="Arial" pitchFamily="34" charset="0"/>
                </a:rPr>
                <a:t>үш</a:t>
              </a:r>
              <a:r>
                <a:rPr lang="ru-RU" sz="2400" dirty="0" smtClean="0">
                  <a:latin typeface="Arial Narrow" panose="020B0606020202030204" pitchFamily="34" charset="0"/>
                  <a:cs typeface="Arial" pitchFamily="34" charset="0"/>
                </a:rPr>
                <a:t> </a:t>
              </a:r>
              <a:r>
                <a:rPr lang="ru-RU" sz="2400" dirty="0" err="1" smtClean="0">
                  <a:latin typeface="Arial Narrow" panose="020B0606020202030204" pitchFamily="34" charset="0"/>
                  <a:cs typeface="Arial" pitchFamily="34" charset="0"/>
                </a:rPr>
                <a:t>тілде</a:t>
              </a:r>
              <a:r>
                <a:rPr lang="ru-RU" sz="2400" dirty="0" smtClean="0">
                  <a:latin typeface="Arial Narrow" panose="020B0606020202030204" pitchFamily="34" charset="0"/>
                  <a:cs typeface="Arial" pitchFamily="34" charset="0"/>
                </a:rPr>
                <a:t> </a:t>
              </a:r>
              <a:r>
                <a:rPr lang="ru-RU" sz="2400" dirty="0" err="1" smtClean="0">
                  <a:latin typeface="Arial Narrow" panose="020B0606020202030204" pitchFamily="34" charset="0"/>
                  <a:cs typeface="Arial" pitchFamily="34" charset="0"/>
                </a:rPr>
                <a:t>оқытылуы</a:t>
              </a:r>
              <a:r>
                <a:rPr lang="ru-RU" sz="2400" dirty="0" smtClean="0">
                  <a:latin typeface="Arial Narrow" panose="020B0606020202030204" pitchFamily="34" charset="0"/>
                  <a:cs typeface="Arial" pitchFamily="34" charset="0"/>
                </a:rPr>
                <a:t>  </a:t>
              </a:r>
              <a:endParaRPr lang="ru-RU" sz="2400" dirty="0">
                <a:latin typeface="Arial Narrow" panose="020B0606020202030204" pitchFamily="34" charset="0"/>
                <a:cs typeface="Arial" pitchFamily="34" charset="0"/>
              </a:endParaRPr>
            </a:p>
          </p:txBody>
        </p:sp>
        <p:sp>
          <p:nvSpPr>
            <p:cNvPr id="8" name="Скругленный прямоугольник 7"/>
            <p:cNvSpPr/>
            <p:nvPr/>
          </p:nvSpPr>
          <p:spPr>
            <a:xfrm>
              <a:off x="6444208" y="2708920"/>
              <a:ext cx="2520280" cy="2160240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/>
              <a:r>
                <a:rPr lang="ru-RU" sz="2400" dirty="0" err="1" smtClean="0">
                  <a:latin typeface="Arial Narrow" panose="020B0606020202030204" pitchFamily="34" charset="0"/>
                  <a:cs typeface="Arial" pitchFamily="34" charset="0"/>
                </a:rPr>
                <a:t>сабақтан</a:t>
              </a:r>
              <a:r>
                <a:rPr lang="ru-RU" sz="2400" dirty="0" smtClean="0">
                  <a:latin typeface="Arial Narrow" panose="020B0606020202030204" pitchFamily="34" charset="0"/>
                  <a:cs typeface="Arial" pitchFamily="34" charset="0"/>
                </a:rPr>
                <a:t> </a:t>
              </a:r>
              <a:r>
                <a:rPr lang="ru-RU" sz="2400" dirty="0" err="1" smtClean="0">
                  <a:latin typeface="Arial Narrow" panose="020B0606020202030204" pitchFamily="34" charset="0"/>
                  <a:cs typeface="Arial" pitchFamily="34" charset="0"/>
                </a:rPr>
                <a:t>тыс</a:t>
              </a:r>
              <a:r>
                <a:rPr lang="ru-RU" sz="2400" dirty="0" smtClean="0">
                  <a:latin typeface="Arial Narrow" panose="020B0606020202030204" pitchFamily="34" charset="0"/>
                  <a:cs typeface="Arial" pitchFamily="34" charset="0"/>
                </a:rPr>
                <a:t> </a:t>
              </a:r>
              <a:r>
                <a:rPr lang="ru-RU" sz="2400" dirty="0" err="1" smtClean="0">
                  <a:latin typeface="Arial Narrow" panose="020B0606020202030204" pitchFamily="34" charset="0"/>
                  <a:cs typeface="Arial" pitchFamily="34" charset="0"/>
                </a:rPr>
                <a:t>іс-әрекет</a:t>
              </a:r>
              <a:endParaRPr lang="ru-RU" sz="2400" dirty="0">
                <a:latin typeface="Arial Narrow" panose="020B0606020202030204" pitchFamily="34" charset="0"/>
                <a:cs typeface="Arial" pitchFamily="34" charset="0"/>
              </a:endParaRPr>
            </a:p>
          </p:txBody>
        </p:sp>
        <p:sp>
          <p:nvSpPr>
            <p:cNvPr id="11" name="Плюс 10"/>
            <p:cNvSpPr/>
            <p:nvPr/>
          </p:nvSpPr>
          <p:spPr>
            <a:xfrm>
              <a:off x="5977390" y="3385166"/>
              <a:ext cx="720080" cy="668930"/>
            </a:xfrm>
            <a:prstGeom prst="mathPlus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Arial Narrow" panose="020B0606020202030204" pitchFamily="34" charset="0"/>
              </a:endParaRPr>
            </a:p>
          </p:txBody>
        </p:sp>
        <p:sp>
          <p:nvSpPr>
            <p:cNvPr id="17" name="Плюс 16"/>
            <p:cNvSpPr/>
            <p:nvPr/>
          </p:nvSpPr>
          <p:spPr>
            <a:xfrm>
              <a:off x="3203848" y="3385165"/>
              <a:ext cx="757318" cy="668931"/>
            </a:xfrm>
            <a:prstGeom prst="mathPlus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Arial Narrow" panose="020B0606020202030204" pitchFamily="34" charset="0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439192" y="4437112"/>
            <a:ext cx="8553166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kk-KZ" b="1" dirty="0" smtClean="0">
                <a:latin typeface="Arial Narrow" panose="020B0606020202030204" pitchFamily="34" charset="0"/>
              </a:rPr>
              <a:t>ҚР БҒМ ұсынады:</a:t>
            </a:r>
            <a:endParaRPr lang="ru-RU" b="1" dirty="0" smtClean="0">
              <a:latin typeface="Arial Narrow" panose="020B0606020202030204" pitchFamily="34" charset="0"/>
            </a:endParaRPr>
          </a:p>
          <a:p>
            <a:pPr algn="just"/>
            <a:r>
              <a:rPr lang="ru-RU" b="1" dirty="0" err="1" smtClean="0">
                <a:latin typeface="Arial Narrow" panose="020B0606020202030204" pitchFamily="34" charset="0"/>
              </a:rPr>
              <a:t>Қазақ</a:t>
            </a:r>
            <a:r>
              <a:rPr lang="ru-RU" b="1" dirty="0" smtClean="0">
                <a:latin typeface="Arial Narrow" panose="020B0606020202030204" pitchFamily="34" charset="0"/>
              </a:rPr>
              <a:t> </a:t>
            </a:r>
            <a:r>
              <a:rPr lang="ru-RU" b="1" dirty="0" err="1" smtClean="0">
                <a:latin typeface="Arial Narrow" panose="020B0606020202030204" pitchFamily="34" charset="0"/>
              </a:rPr>
              <a:t>тілінде</a:t>
            </a:r>
            <a:r>
              <a:rPr lang="ru-RU" b="1" dirty="0" smtClean="0">
                <a:latin typeface="Arial Narrow" panose="020B0606020202030204" pitchFamily="34" charset="0"/>
              </a:rPr>
              <a:t>: </a:t>
            </a:r>
            <a:r>
              <a:rPr lang="ru-RU" dirty="0" err="1" smtClean="0">
                <a:latin typeface="Arial Narrow" panose="020B0606020202030204" pitchFamily="34" charset="0"/>
              </a:rPr>
              <a:t>Қазақстан</a:t>
            </a:r>
            <a:r>
              <a:rPr lang="ru-RU" dirty="0" smtClean="0">
                <a:latin typeface="Arial Narrow" panose="020B0606020202030204" pitchFamily="34" charset="0"/>
              </a:rPr>
              <a:t> </a:t>
            </a:r>
            <a:r>
              <a:rPr lang="ru-RU" dirty="0" err="1" smtClean="0">
                <a:latin typeface="Arial Narrow" panose="020B0606020202030204" pitchFamily="34" charset="0"/>
              </a:rPr>
              <a:t>тарихы</a:t>
            </a:r>
            <a:r>
              <a:rPr lang="ru-RU" dirty="0" smtClean="0">
                <a:latin typeface="Arial Narrow" panose="020B0606020202030204" pitchFamily="34" charset="0"/>
              </a:rPr>
              <a:t> </a:t>
            </a:r>
            <a:r>
              <a:rPr lang="ru-RU" dirty="0" err="1" smtClean="0">
                <a:latin typeface="Arial Narrow" panose="020B0606020202030204" pitchFamily="34" charset="0"/>
              </a:rPr>
              <a:t>пәні</a:t>
            </a:r>
            <a:r>
              <a:rPr lang="ru-RU" dirty="0" smtClean="0">
                <a:latin typeface="Arial Narrow" panose="020B0606020202030204" pitchFamily="34" charset="0"/>
              </a:rPr>
              <a:t>.</a:t>
            </a:r>
          </a:p>
          <a:p>
            <a:pPr algn="just"/>
            <a:r>
              <a:rPr lang="ru-RU" b="1" dirty="0" err="1" smtClean="0">
                <a:latin typeface="Arial Narrow" panose="020B0606020202030204" pitchFamily="34" charset="0"/>
              </a:rPr>
              <a:t>Орыс</a:t>
            </a:r>
            <a:r>
              <a:rPr lang="ru-RU" b="1" dirty="0" smtClean="0">
                <a:latin typeface="Arial Narrow" panose="020B0606020202030204" pitchFamily="34" charset="0"/>
              </a:rPr>
              <a:t> </a:t>
            </a:r>
            <a:r>
              <a:rPr lang="ru-RU" b="1" dirty="0" err="1" smtClean="0">
                <a:latin typeface="Arial Narrow" panose="020B0606020202030204" pitchFamily="34" charset="0"/>
              </a:rPr>
              <a:t>тілінде</a:t>
            </a:r>
            <a:r>
              <a:rPr lang="ru-RU" b="1" dirty="0" smtClean="0">
                <a:latin typeface="Arial Narrow" panose="020B0606020202030204" pitchFamily="34" charset="0"/>
              </a:rPr>
              <a:t>: </a:t>
            </a:r>
            <a:r>
              <a:rPr lang="ru-RU" dirty="0" err="1" smtClean="0">
                <a:latin typeface="Arial Narrow" panose="020B0606020202030204" pitchFamily="34" charset="0"/>
              </a:rPr>
              <a:t>Дүниежүзі</a:t>
            </a:r>
            <a:r>
              <a:rPr lang="ru-RU" dirty="0" smtClean="0">
                <a:latin typeface="Arial Narrow" panose="020B0606020202030204" pitchFamily="34" charset="0"/>
              </a:rPr>
              <a:t> </a:t>
            </a:r>
            <a:r>
              <a:rPr lang="ru-RU" dirty="0" err="1" smtClean="0">
                <a:latin typeface="Arial Narrow" panose="020B0606020202030204" pitchFamily="34" charset="0"/>
              </a:rPr>
              <a:t>тарихы</a:t>
            </a:r>
            <a:r>
              <a:rPr lang="ru-RU" dirty="0" smtClean="0">
                <a:latin typeface="Arial Narrow" panose="020B0606020202030204" pitchFamily="34" charset="0"/>
              </a:rPr>
              <a:t> </a:t>
            </a:r>
            <a:r>
              <a:rPr lang="ru-RU" dirty="0" err="1" smtClean="0">
                <a:latin typeface="Arial Narrow" panose="020B0606020202030204" pitchFamily="34" charset="0"/>
              </a:rPr>
              <a:t>пәні</a:t>
            </a:r>
            <a:endParaRPr lang="ru-RU" dirty="0" smtClean="0">
              <a:latin typeface="Arial Narrow" panose="020B0606020202030204" pitchFamily="34" charset="0"/>
            </a:endParaRPr>
          </a:p>
          <a:p>
            <a:pPr algn="just"/>
            <a:r>
              <a:rPr lang="ru-RU" b="1" dirty="0" err="1" smtClean="0">
                <a:latin typeface="Arial Narrow" panose="020B0606020202030204" pitchFamily="34" charset="0"/>
              </a:rPr>
              <a:t>Ағылшын</a:t>
            </a:r>
            <a:r>
              <a:rPr lang="ru-RU" b="1" dirty="0" smtClean="0">
                <a:latin typeface="Arial Narrow" panose="020B0606020202030204" pitchFamily="34" charset="0"/>
              </a:rPr>
              <a:t> </a:t>
            </a:r>
            <a:r>
              <a:rPr lang="ru-RU" b="1" dirty="0" err="1" smtClean="0">
                <a:latin typeface="Arial Narrow" panose="020B0606020202030204" pitchFamily="34" charset="0"/>
              </a:rPr>
              <a:t>тілінде</a:t>
            </a:r>
            <a:r>
              <a:rPr lang="ru-RU" b="1" dirty="0" smtClean="0">
                <a:latin typeface="Arial Narrow" panose="020B0606020202030204" pitchFamily="34" charset="0"/>
              </a:rPr>
              <a:t>:</a:t>
            </a:r>
            <a:r>
              <a:rPr lang="ru-RU" dirty="0" smtClean="0">
                <a:latin typeface="Arial Narrow" panose="020B0606020202030204" pitchFamily="34" charset="0"/>
              </a:rPr>
              <a:t> </a:t>
            </a:r>
            <a:r>
              <a:rPr lang="ru-RU" dirty="0" err="1" smtClean="0">
                <a:latin typeface="Arial Narrow" panose="020B0606020202030204" pitchFamily="34" charset="0"/>
              </a:rPr>
              <a:t>жоғары</a:t>
            </a:r>
            <a:r>
              <a:rPr lang="ru-RU" dirty="0" smtClean="0">
                <a:latin typeface="Arial Narrow" panose="020B0606020202030204" pitchFamily="34" charset="0"/>
              </a:rPr>
              <a:t> </a:t>
            </a:r>
            <a:r>
              <a:rPr lang="ru-RU" dirty="0" err="1" smtClean="0">
                <a:latin typeface="Arial Narrow" panose="020B0606020202030204" pitchFamily="34" charset="0"/>
              </a:rPr>
              <a:t>мектепте</a:t>
            </a:r>
            <a:r>
              <a:rPr lang="ru-RU" dirty="0" smtClean="0">
                <a:latin typeface="Arial Narrow" panose="020B0606020202030204" pitchFamily="34" charset="0"/>
              </a:rPr>
              <a:t> физика</a:t>
            </a:r>
            <a:r>
              <a:rPr lang="ru-RU" dirty="0">
                <a:latin typeface="Arial Narrow" panose="020B0606020202030204" pitchFamily="34" charset="0"/>
              </a:rPr>
              <a:t>, химия, биология, </a:t>
            </a:r>
            <a:r>
              <a:rPr lang="ru-RU" dirty="0" smtClean="0">
                <a:latin typeface="Arial Narrow" panose="020B0606020202030204" pitchFamily="34" charset="0"/>
              </a:rPr>
              <a:t>информатика </a:t>
            </a:r>
            <a:r>
              <a:rPr lang="ru-RU" dirty="0" err="1" smtClean="0">
                <a:latin typeface="Arial Narrow" panose="020B0606020202030204" pitchFamily="34" charset="0"/>
              </a:rPr>
              <a:t>пәндері</a:t>
            </a:r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82B81-0758-4F7F-84B8-7FB537E20F1A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2615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57158" y="1340768"/>
            <a:ext cx="8391306" cy="1731042"/>
          </a:xfrm>
          <a:prstGeom prst="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 Narrow" panose="020B060602020203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990600"/>
          </a:xfrm>
        </p:spPr>
        <p:txBody>
          <a:bodyPr anchor="ctr">
            <a:normAutofit/>
          </a:bodyPr>
          <a:lstStyle/>
          <a:p>
            <a:pPr algn="ctr"/>
            <a:r>
              <a:rPr lang="ru-RU" altLang="ru-RU" sz="2800" b="1" dirty="0" smtClean="0">
                <a:latin typeface="Arial Narrow" panose="020B0606020202030204" pitchFamily="34" charset="0"/>
              </a:rPr>
              <a:t>Білім беру саласындағы өзгерістерге әсер ететін факторлар</a:t>
            </a:r>
            <a:endParaRPr lang="ru-RU" altLang="ru-RU" sz="2800" b="1" dirty="0">
              <a:latin typeface="Arial Narrow" panose="020B0606020202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596" y="1601416"/>
            <a:ext cx="8352928" cy="5256584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  <a:defRPr/>
            </a:pPr>
            <a:r>
              <a:rPr lang="ru-RU" sz="36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   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kk-KZ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>МӘДЕНИ</a:t>
            </a:r>
            <a:endParaRPr lang="kk-KZ" sz="3600" dirty="0" smtClean="0">
              <a:solidFill>
                <a:schemeClr val="tx2">
                  <a:lumMod val="60000"/>
                  <a:lumOff val="40000"/>
                </a:schemeClr>
              </a:solidFill>
              <a:latin typeface="Arial Narrow" panose="020B0606020202030204" pitchFamily="34" charset="0"/>
            </a:endParaRPr>
          </a:p>
          <a:p>
            <a:pPr marL="274320" lvl="1" indent="0" algn="just">
              <a:buNone/>
              <a:defRPr/>
            </a:pPr>
            <a:r>
              <a:rPr lang="kk-KZ" sz="3300" b="1" dirty="0" smtClean="0">
                <a:latin typeface="Arial Narrow" panose="020B0606020202030204" pitchFamily="34" charset="0"/>
              </a:rPr>
              <a:t>Жаһанданудың</a:t>
            </a:r>
            <a:r>
              <a:rPr lang="kk-KZ" sz="3300" dirty="0" smtClean="0">
                <a:latin typeface="Arial Narrow" panose="020B0606020202030204" pitchFamily="34" charset="0"/>
              </a:rPr>
              <a:t> бөлігі ретінде қала отырып, генетикалық тәжірибені ұрпақтан ұрпаққа жеткізу арқылы балаларда </a:t>
            </a:r>
            <a:r>
              <a:rPr lang="kk-KZ" sz="3300" b="1" dirty="0" smtClean="0">
                <a:latin typeface="Arial Narrow" panose="020B0606020202030204" pitchFamily="34" charset="0"/>
              </a:rPr>
              <a:t>ұлттық қатыстылық </a:t>
            </a:r>
            <a:r>
              <a:rPr lang="kk-KZ" sz="3300" dirty="0" smtClean="0">
                <a:latin typeface="Arial Narrow" panose="020B0606020202030204" pitchFamily="34" charset="0"/>
              </a:rPr>
              <a:t>сезімін дамыту үшін оларға білімді қалай беру қажет? </a:t>
            </a:r>
          </a:p>
          <a:p>
            <a:pPr marL="274320" lvl="1" indent="0" algn="just">
              <a:buNone/>
              <a:defRPr/>
            </a:pPr>
            <a:r>
              <a:rPr lang="kk-KZ" sz="33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  </a:t>
            </a:r>
          </a:p>
          <a:p>
            <a:pPr marL="274320" lvl="1" indent="0">
              <a:buNone/>
              <a:defRPr/>
            </a:pPr>
            <a:endParaRPr lang="ru-RU" sz="5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0" indent="0">
              <a:buNone/>
              <a:defRPr/>
            </a:pPr>
            <a:r>
              <a:rPr lang="ru-RU" sz="36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     </a:t>
            </a:r>
          </a:p>
          <a:p>
            <a:pPr marL="0" indent="0">
              <a:buNone/>
              <a:defRPr/>
            </a:pPr>
            <a:r>
              <a:rPr lang="ru-RU" sz="3600" b="1" dirty="0">
                <a:solidFill>
                  <a:srgbClr val="0070C0"/>
                </a:solidFill>
                <a:latin typeface="Arial Narrow" panose="020B0606020202030204" pitchFamily="34" charset="0"/>
              </a:rPr>
              <a:t> </a:t>
            </a:r>
            <a:r>
              <a:rPr lang="ru-RU" sz="36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   </a:t>
            </a:r>
            <a:r>
              <a:rPr lang="ru-RU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>ЭКОНОМИКАЛЫҚ  </a:t>
            </a:r>
            <a:endParaRPr lang="ru-RU" sz="3600" b="1" dirty="0">
              <a:solidFill>
                <a:schemeClr val="tx2">
                  <a:lumMod val="60000"/>
                  <a:lumOff val="40000"/>
                </a:schemeClr>
              </a:solidFill>
              <a:latin typeface="Arial Narrow" panose="020B0606020202030204" pitchFamily="34" charset="0"/>
            </a:endParaRPr>
          </a:p>
          <a:p>
            <a:pPr marL="274320" lvl="1" indent="0" algn="just">
              <a:buNone/>
              <a:defRPr/>
            </a:pPr>
            <a:r>
              <a:rPr lang="en-US" sz="3300" dirty="0" smtClean="0">
                <a:latin typeface="Arial Narrow" panose="020B0606020202030204" pitchFamily="34" charset="0"/>
              </a:rPr>
              <a:t>XXI </a:t>
            </a:r>
            <a:r>
              <a:rPr lang="kk-KZ" sz="3300" dirty="0" smtClean="0">
                <a:latin typeface="Arial Narrow" panose="020B0606020202030204" pitchFamily="34" charset="0"/>
              </a:rPr>
              <a:t>ғасырда қ</a:t>
            </a:r>
            <a:r>
              <a:rPr lang="ru-RU" sz="33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ызметкерлердің келесі </a:t>
            </a:r>
            <a:r>
              <a:rPr lang="ru-RU" sz="33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дағдыларды</a:t>
            </a:r>
            <a:r>
              <a:rPr lang="ru-RU" sz="33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меңгеруін талап ететін </a:t>
            </a:r>
            <a:r>
              <a:rPr lang="ru-RU" sz="33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еңбек нарығында</a:t>
            </a:r>
            <a:r>
              <a:rPr lang="ru-RU" sz="33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және өмірде өзінің орнын иелене алу үшін балаларға қандай білім беру қажет: </a:t>
            </a:r>
          </a:p>
          <a:p>
            <a:pPr marL="1077913" lvl="1" indent="0">
              <a:buNone/>
              <a:defRPr/>
            </a:pPr>
            <a:r>
              <a:rPr lang="ru-RU" sz="29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1. Сын тұрғысынан ойлау және мәселелерді шеше білуі;</a:t>
            </a:r>
            <a:endParaRPr lang="ru-RU" sz="29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1077913" lvl="1" indent="0">
              <a:buNone/>
              <a:defRPr/>
            </a:pPr>
            <a:r>
              <a:rPr lang="ru-RU" sz="2900" dirty="0">
                <a:solidFill>
                  <a:schemeClr val="tx1"/>
                </a:solidFill>
                <a:latin typeface="Arial Narrow" panose="020B0606020202030204" pitchFamily="34" charset="0"/>
              </a:rPr>
              <a:t>2. </a:t>
            </a:r>
            <a:r>
              <a:rPr lang="ru-RU" sz="29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Командалық жұмыс және көшбасшылық қасиеттер;</a:t>
            </a:r>
            <a:endParaRPr lang="ru-RU" sz="29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1077913" lvl="1" indent="0">
              <a:buNone/>
              <a:defRPr/>
            </a:pPr>
            <a:r>
              <a:rPr lang="ru-RU" sz="2900" dirty="0">
                <a:solidFill>
                  <a:schemeClr val="tx1"/>
                </a:solidFill>
                <a:latin typeface="Arial Narrow" panose="020B0606020202030204" pitchFamily="34" charset="0"/>
              </a:rPr>
              <a:t>3. </a:t>
            </a:r>
            <a:r>
              <a:rPr lang="ru-RU" sz="29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Жаңа шарттарға икемділік және бейімделе білуі;</a:t>
            </a:r>
            <a:endParaRPr lang="ru-RU" sz="29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1077913" lvl="1" indent="0">
              <a:buNone/>
              <a:defRPr/>
            </a:pPr>
            <a:r>
              <a:rPr lang="ru-RU" sz="2900" dirty="0">
                <a:solidFill>
                  <a:schemeClr val="tx1"/>
                </a:solidFill>
                <a:latin typeface="Arial Narrow" panose="020B0606020202030204" pitchFamily="34" charset="0"/>
              </a:rPr>
              <a:t>4. </a:t>
            </a:r>
            <a:r>
              <a:rPr lang="ru-RU" sz="29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Бастамашылдық және кәсіпкерлік дағдылар;</a:t>
            </a:r>
            <a:endParaRPr lang="ru-RU" sz="29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1077913" lvl="1" indent="0">
              <a:buNone/>
              <a:defRPr/>
            </a:pPr>
            <a:r>
              <a:rPr lang="ru-RU" sz="2900" dirty="0">
                <a:solidFill>
                  <a:schemeClr val="tx1"/>
                </a:solidFill>
                <a:latin typeface="Arial Narrow" panose="020B0606020202030204" pitchFamily="34" charset="0"/>
              </a:rPr>
              <a:t>5. </a:t>
            </a:r>
            <a:r>
              <a:rPr lang="ru-RU" sz="2900" dirty="0" smtClean="0">
                <a:latin typeface="Arial Narrow" panose="020B0606020202030204" pitchFamily="34" charset="0"/>
              </a:rPr>
              <a:t>Әрі ауызша әрі жазбаша түрде өз ойын сауатты және нақты жеткізе</a:t>
            </a:r>
            <a:endParaRPr lang="ru-RU" sz="29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1077913" lvl="1" indent="0">
              <a:buNone/>
              <a:defRPr/>
            </a:pPr>
            <a:r>
              <a:rPr lang="ru-RU" sz="2900" dirty="0">
                <a:solidFill>
                  <a:schemeClr val="tx1"/>
                </a:solidFill>
                <a:latin typeface="Arial Narrow" panose="020B0606020202030204" pitchFamily="34" charset="0"/>
              </a:rPr>
              <a:t>6. </a:t>
            </a:r>
            <a:r>
              <a:rPr lang="ru-RU" sz="29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Ақпаратты іздей және таба білуі;</a:t>
            </a:r>
            <a:endParaRPr lang="ru-RU" sz="29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1077913" lvl="1" indent="0">
              <a:buNone/>
              <a:defRPr/>
            </a:pPr>
            <a:r>
              <a:rPr lang="ru-RU" sz="2900" dirty="0">
                <a:solidFill>
                  <a:schemeClr val="tx1"/>
                </a:solidFill>
                <a:latin typeface="Arial Narrow" panose="020B0606020202030204" pitchFamily="34" charset="0"/>
              </a:rPr>
              <a:t>7. </a:t>
            </a:r>
            <a:r>
              <a:rPr lang="ru-RU" sz="29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Білуге құмарлығы және қиялы.</a:t>
            </a:r>
          </a:p>
          <a:p>
            <a:pPr marL="0" indent="0" algn="r">
              <a:buNone/>
              <a:defRPr/>
            </a:pPr>
            <a:r>
              <a:rPr lang="ru-RU" sz="2200" dirty="0" smtClean="0">
                <a:latin typeface="Arial Narrow" panose="020B0606020202030204" pitchFamily="34" charset="0"/>
              </a:rPr>
              <a:t>(Кен Робинсон, 2011; Тони Вагнер, 2010)</a:t>
            </a:r>
            <a:endParaRPr lang="ru-RU" sz="2200" dirty="0">
              <a:latin typeface="Arial Narrow" panose="020B060602020203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1357298"/>
            <a:ext cx="360040" cy="36004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Arial Narrow" panose="020B0606020202030204" pitchFamily="34" charset="0"/>
              </a:rPr>
              <a:t>1.</a:t>
            </a:r>
            <a:endParaRPr lang="ru-RU" sz="1400" b="1" dirty="0">
              <a:latin typeface="Arial Narrow" panose="020B060602020203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3286124"/>
            <a:ext cx="8424936" cy="3375992"/>
          </a:xfrm>
          <a:prstGeom prst="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 Narrow" panose="020B060602020203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3357562"/>
            <a:ext cx="360040" cy="36004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Arial Narrow" panose="020B0606020202030204" pitchFamily="34" charset="0"/>
              </a:rPr>
              <a:t>2.</a:t>
            </a:r>
            <a:endParaRPr lang="ru-RU" sz="1400" b="1" dirty="0">
              <a:latin typeface="Arial Narrow" panose="020B0606020202030204" pitchFamily="34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82B81-0758-4F7F-84B8-7FB537E20F1A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330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Группа 3"/>
          <p:cNvGrpSpPr/>
          <p:nvPr/>
        </p:nvGrpSpPr>
        <p:grpSpPr>
          <a:xfrm>
            <a:off x="5751567" y="2137289"/>
            <a:ext cx="3392433" cy="2520280"/>
            <a:chOff x="755576" y="1322772"/>
            <a:chExt cx="6840760" cy="4733619"/>
          </a:xfrm>
        </p:grpSpPr>
        <p:pic>
          <p:nvPicPr>
            <p:cNvPr id="17" name="Picture 2" descr="http://www.enopilearning.com/enopi_english_concept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044"/>
            <a:stretch/>
          </p:blipFill>
          <p:spPr bwMode="auto">
            <a:xfrm>
              <a:off x="755576" y="1322772"/>
              <a:ext cx="6840760" cy="47336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Box 17"/>
            <p:cNvSpPr txBox="1"/>
            <p:nvPr/>
          </p:nvSpPr>
          <p:spPr>
            <a:xfrm>
              <a:off x="2870550" y="2702530"/>
              <a:ext cx="3096344" cy="181588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endParaRPr lang="en-US" sz="2800" dirty="0" smtClean="0">
                <a:solidFill>
                  <a:prstClr val="black"/>
                </a:solidFill>
              </a:endParaRPr>
            </a:p>
            <a:p>
              <a:pPr algn="ctr"/>
              <a:endParaRPr lang="en-US" sz="2800" dirty="0">
                <a:solidFill>
                  <a:prstClr val="black"/>
                </a:solidFill>
              </a:endParaRPr>
            </a:p>
            <a:p>
              <a:pPr algn="ctr"/>
              <a:endParaRPr lang="en-US" sz="2800" dirty="0" smtClean="0">
                <a:solidFill>
                  <a:prstClr val="black"/>
                </a:solidFill>
              </a:endParaRPr>
            </a:p>
            <a:p>
              <a:pPr algn="ctr"/>
              <a:endParaRPr lang="en-US" sz="2800" dirty="0">
                <a:solidFill>
                  <a:prstClr val="black"/>
                </a:solidFill>
              </a:endParaRPr>
            </a:p>
          </p:txBody>
        </p:sp>
      </p:grpSp>
      <p:sp>
        <p:nvSpPr>
          <p:cNvPr id="5" name="Заголовок 1"/>
          <p:cNvSpPr txBox="1">
            <a:spLocks/>
          </p:cNvSpPr>
          <p:nvPr/>
        </p:nvSpPr>
        <p:spPr>
          <a:xfrm>
            <a:off x="473339" y="214179"/>
            <a:ext cx="8429684" cy="4486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2800" b="1" dirty="0" err="1" smtClean="0">
                <a:solidFill>
                  <a:prstClr val="black"/>
                </a:solidFill>
                <a:latin typeface="Arial Narrow" panose="020B0606020202030204" pitchFamily="34" charset="0"/>
                <a:ea typeface="+mj-ea"/>
                <a:cs typeface="Arial" panose="020B0604020202020204" pitchFamily="34" charset="0"/>
              </a:rPr>
              <a:t>Тілдерді</a:t>
            </a:r>
            <a:r>
              <a:rPr lang="ru-RU" sz="2800" b="1" dirty="0" smtClean="0">
                <a:solidFill>
                  <a:prstClr val="black"/>
                </a:solidFill>
                <a:latin typeface="Arial Narrow" panose="020B060602020203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ru-RU" sz="2800" b="1" dirty="0" err="1" smtClean="0">
                <a:solidFill>
                  <a:prstClr val="black"/>
                </a:solidFill>
                <a:latin typeface="Arial Narrow" panose="020B0606020202030204" pitchFamily="34" charset="0"/>
                <a:ea typeface="+mj-ea"/>
                <a:cs typeface="Arial" panose="020B0604020202020204" pitchFamily="34" charset="0"/>
              </a:rPr>
              <a:t>оқытудағы</a:t>
            </a:r>
            <a:r>
              <a:rPr lang="ru-RU" sz="2800" b="1" dirty="0" smtClean="0">
                <a:solidFill>
                  <a:prstClr val="black"/>
                </a:solidFill>
                <a:latin typeface="Arial Narrow" panose="020B060602020203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ru-RU" sz="2800" b="1" dirty="0" err="1" smtClean="0">
                <a:solidFill>
                  <a:prstClr val="black"/>
                </a:solidFill>
                <a:latin typeface="Arial Narrow" panose="020B0606020202030204" pitchFamily="34" charset="0"/>
                <a:ea typeface="+mj-ea"/>
                <a:cs typeface="Arial" panose="020B0604020202020204" pitchFamily="34" charset="0"/>
              </a:rPr>
              <a:t>коммуникативтік</a:t>
            </a:r>
            <a:r>
              <a:rPr lang="ru-RU" sz="2800" b="1" dirty="0" smtClean="0">
                <a:solidFill>
                  <a:prstClr val="black"/>
                </a:solidFill>
                <a:latin typeface="Arial Narrow" panose="020B060602020203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ru-RU" sz="2800" b="1" dirty="0" err="1" smtClean="0">
                <a:solidFill>
                  <a:prstClr val="black"/>
                </a:solidFill>
                <a:latin typeface="Arial Narrow" panose="020B0606020202030204" pitchFamily="34" charset="0"/>
                <a:ea typeface="+mj-ea"/>
                <a:cs typeface="Arial" panose="020B0604020202020204" pitchFamily="34" charset="0"/>
              </a:rPr>
              <a:t>тәсілдеме</a:t>
            </a:r>
            <a:r>
              <a:rPr lang="ru-RU" sz="2800" b="1" dirty="0" smtClean="0">
                <a:solidFill>
                  <a:prstClr val="black"/>
                </a:solidFill>
                <a:latin typeface="Arial Narrow" panose="020B0606020202030204" pitchFamily="34" charset="0"/>
                <a:ea typeface="+mj-ea"/>
                <a:cs typeface="Arial" panose="020B0604020202020204" pitchFamily="34" charset="0"/>
              </a:rPr>
              <a:t> </a:t>
            </a:r>
            <a:endParaRPr lang="ru-RU" sz="2800" b="1" dirty="0">
              <a:solidFill>
                <a:prstClr val="black"/>
              </a:solidFill>
              <a:latin typeface="Arial Narrow" panose="020B060602020203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96833" y="746056"/>
            <a:ext cx="8606190" cy="5418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F81BD"/>
              </a:buClr>
              <a:buSzPct val="85000"/>
              <a:defRPr/>
            </a:pPr>
            <a:r>
              <a:rPr lang="kk-KZ" dirty="0" smtClean="0">
                <a:solidFill>
                  <a:prstClr val="black"/>
                </a:solidFill>
                <a:latin typeface="Arial Narrow" panose="020B0606020202030204" pitchFamily="34" charset="0"/>
                <a:ea typeface="Calibri"/>
                <a:cs typeface="Arial" panose="020B0604020202020204" pitchFamily="34" charset="0"/>
              </a:rPr>
              <a:t>Тіл оның маңызды функцияларына сәйкес үйретіледі: </a:t>
            </a:r>
            <a:r>
              <a:rPr lang="kk-KZ" b="1" dirty="0" smtClean="0">
                <a:solidFill>
                  <a:prstClr val="black"/>
                </a:solidFill>
                <a:latin typeface="Arial Narrow" panose="020B0606020202030204" pitchFamily="34" charset="0"/>
                <a:ea typeface="Calibri"/>
                <a:cs typeface="Arial" panose="020B0604020202020204" pitchFamily="34" charset="0"/>
              </a:rPr>
              <a:t>коммуникативтік, ойлағыштық, танымдық, реттеуші.</a:t>
            </a:r>
            <a:r>
              <a:rPr lang="kk-KZ" dirty="0" smtClean="0">
                <a:solidFill>
                  <a:prstClr val="black"/>
                </a:solidFill>
                <a:latin typeface="Arial Narrow" panose="020B0606020202030204" pitchFamily="34" charset="0"/>
                <a:ea typeface="Calibri"/>
                <a:cs typeface="Arial" panose="020B0604020202020204" pitchFamily="34" charset="0"/>
              </a:rPr>
              <a:t> </a:t>
            </a:r>
          </a:p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F81BD"/>
              </a:buClr>
              <a:buSzPct val="85000"/>
              <a:defRPr/>
            </a:pPr>
            <a:r>
              <a:rPr lang="kk-KZ" dirty="0" smtClean="0">
                <a:solidFill>
                  <a:prstClr val="black"/>
                </a:solidFill>
                <a:latin typeface="Arial Narrow" panose="020B0606020202030204" pitchFamily="34" charset="0"/>
                <a:ea typeface="Calibri"/>
                <a:cs typeface="Arial" panose="020B0604020202020204" pitchFamily="34" charset="0"/>
              </a:rPr>
              <a:t>Оқушылардың тілін және шығармашылық қабілеттерін дамытуға себепші болатын </a:t>
            </a:r>
            <a:r>
              <a:rPr lang="kk-KZ" b="1" dirty="0" smtClean="0">
                <a:solidFill>
                  <a:prstClr val="black"/>
                </a:solidFill>
                <a:latin typeface="Arial Narrow" panose="020B0606020202030204" pitchFamily="34" charset="0"/>
                <a:ea typeface="Calibri"/>
                <a:cs typeface="Arial" panose="020B0604020202020204" pitchFamily="34" charset="0"/>
              </a:rPr>
              <a:t>табиғи жағдайларға</a:t>
            </a:r>
            <a:r>
              <a:rPr lang="kk-KZ" dirty="0" smtClean="0">
                <a:solidFill>
                  <a:prstClr val="black"/>
                </a:solidFill>
                <a:latin typeface="Arial Narrow" panose="020B0606020202030204" pitchFamily="34" charset="0"/>
                <a:ea typeface="Calibri"/>
                <a:cs typeface="Arial" panose="020B0604020202020204" pitchFamily="34" charset="0"/>
              </a:rPr>
              <a:t> жақын оқыту ортасы жасалынады.</a:t>
            </a:r>
            <a:endParaRPr lang="ru-RU" dirty="0" smtClean="0">
              <a:solidFill>
                <a:prstClr val="black"/>
              </a:solidFill>
              <a:latin typeface="Arial Narrow" panose="020B0606020202030204" pitchFamily="34" charset="0"/>
              <a:ea typeface="Calibri"/>
              <a:cs typeface="Arial" panose="020B0604020202020204" pitchFamily="34" charset="0"/>
            </a:endParaRPr>
          </a:p>
          <a:p>
            <a:endParaRPr lang="ru-RU" sz="2000" b="1" dirty="0" smtClean="0">
              <a:solidFill>
                <a:prstClr val="black"/>
              </a:solidFill>
              <a:latin typeface="Arial Narrow" panose="020B0606020202030204" pitchFamily="34" charset="0"/>
              <a:ea typeface="Calibri"/>
              <a:cs typeface="Arial" panose="020B0604020202020204" pitchFamily="34" charset="0"/>
            </a:endParaRPr>
          </a:p>
          <a:p>
            <a:endParaRPr lang="ru-RU" b="1" dirty="0">
              <a:solidFill>
                <a:prstClr val="black"/>
              </a:solidFill>
              <a:latin typeface="Arial Narrow" panose="020B0606020202030204" pitchFamily="34" charset="0"/>
              <a:ea typeface="Calibri"/>
              <a:cs typeface="Arial" panose="020B0604020202020204" pitchFamily="34" charset="0"/>
            </a:endParaRPr>
          </a:p>
          <a:p>
            <a:endParaRPr lang="ru-RU" b="1" dirty="0" smtClean="0">
              <a:solidFill>
                <a:prstClr val="black"/>
              </a:solidFill>
              <a:latin typeface="Arial Narrow" panose="020B0606020202030204" pitchFamily="34" charset="0"/>
              <a:ea typeface="Calibri"/>
              <a:cs typeface="Arial" panose="020B0604020202020204" pitchFamily="34" charset="0"/>
            </a:endParaRPr>
          </a:p>
          <a:p>
            <a:endParaRPr lang="ru-RU" b="1" dirty="0">
              <a:solidFill>
                <a:prstClr val="black"/>
              </a:solidFill>
              <a:latin typeface="Arial Narrow" panose="020B0606020202030204" pitchFamily="34" charset="0"/>
              <a:ea typeface="Calibri"/>
              <a:cs typeface="Arial" panose="020B0604020202020204" pitchFamily="34" charset="0"/>
            </a:endParaRPr>
          </a:p>
          <a:p>
            <a:endParaRPr lang="ru-RU" b="1" dirty="0" smtClean="0">
              <a:solidFill>
                <a:prstClr val="black"/>
              </a:solidFill>
              <a:latin typeface="Arial Narrow" panose="020B0606020202030204" pitchFamily="34" charset="0"/>
              <a:ea typeface="Calibri"/>
              <a:cs typeface="Arial" panose="020B0604020202020204" pitchFamily="34" charset="0"/>
            </a:endParaRPr>
          </a:p>
          <a:p>
            <a:endParaRPr lang="ru-RU" b="1" dirty="0">
              <a:solidFill>
                <a:prstClr val="black"/>
              </a:solidFill>
              <a:latin typeface="Arial Narrow" panose="020B0606020202030204" pitchFamily="34" charset="0"/>
              <a:ea typeface="Calibri"/>
              <a:cs typeface="Arial" panose="020B0604020202020204" pitchFamily="34" charset="0"/>
            </a:endParaRPr>
          </a:p>
          <a:p>
            <a:endParaRPr lang="ru-RU" b="1" dirty="0" smtClean="0">
              <a:solidFill>
                <a:prstClr val="black"/>
              </a:solidFill>
              <a:latin typeface="Arial Narrow" panose="020B0606020202030204" pitchFamily="34" charset="0"/>
              <a:ea typeface="Calibri"/>
              <a:cs typeface="Arial" panose="020B0604020202020204" pitchFamily="34" charset="0"/>
            </a:endParaRPr>
          </a:p>
          <a:p>
            <a:endParaRPr lang="ru-RU" sz="2400" b="1" dirty="0">
              <a:solidFill>
                <a:prstClr val="black"/>
              </a:solidFill>
              <a:latin typeface="Arial Narrow" panose="020B0606020202030204" pitchFamily="34" charset="0"/>
              <a:ea typeface="Calibri"/>
              <a:cs typeface="Arial" panose="020B0604020202020204" pitchFamily="34" charset="0"/>
            </a:endParaRPr>
          </a:p>
          <a:p>
            <a:r>
              <a:rPr lang="ru-RU" b="1" dirty="0" smtClean="0">
                <a:solidFill>
                  <a:prstClr val="black"/>
                </a:solidFill>
                <a:latin typeface="Arial Narrow" panose="020B0606020202030204" pitchFamily="34" charset="0"/>
                <a:ea typeface="Calibri"/>
                <a:cs typeface="Arial" panose="020B0604020202020204" pitchFamily="34" charset="0"/>
              </a:rPr>
              <a:t>Лексика</a:t>
            </a:r>
            <a:r>
              <a:rPr lang="ru-RU" dirty="0" smtClean="0">
                <a:solidFill>
                  <a:prstClr val="black"/>
                </a:solidFill>
                <a:latin typeface="Arial Narrow" panose="020B060602020203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ru-RU" dirty="0" err="1" smtClean="0">
                <a:solidFill>
                  <a:prstClr val="black"/>
                </a:solidFill>
                <a:latin typeface="Arial Narrow" panose="020B0606020202030204" pitchFamily="34" charset="0"/>
                <a:ea typeface="Calibri"/>
                <a:cs typeface="Arial" panose="020B0604020202020204" pitchFamily="34" charset="0"/>
              </a:rPr>
              <a:t>ортақ</a:t>
            </a:r>
            <a:r>
              <a:rPr lang="ru-RU" dirty="0" smtClean="0">
                <a:solidFill>
                  <a:prstClr val="black"/>
                </a:solidFill>
                <a:latin typeface="Arial Narrow" panose="020B060602020203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ru-RU" dirty="0" err="1" smtClean="0">
                <a:solidFill>
                  <a:prstClr val="black"/>
                </a:solidFill>
                <a:latin typeface="Arial Narrow" panose="020B0606020202030204" pitchFamily="34" charset="0"/>
                <a:ea typeface="Calibri"/>
                <a:cs typeface="Arial" panose="020B0604020202020204" pitchFamily="34" charset="0"/>
              </a:rPr>
              <a:t>тақырыптар</a:t>
            </a:r>
            <a:r>
              <a:rPr lang="ru-RU" dirty="0" smtClean="0">
                <a:solidFill>
                  <a:prstClr val="black"/>
                </a:solidFill>
                <a:latin typeface="Arial Narrow" panose="020B060602020203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ru-RU" dirty="0" err="1" smtClean="0">
                <a:solidFill>
                  <a:prstClr val="black"/>
                </a:solidFill>
                <a:latin typeface="Arial Narrow" panose="020B0606020202030204" pitchFamily="34" charset="0"/>
                <a:ea typeface="Calibri"/>
                <a:cs typeface="Arial" panose="020B0604020202020204" pitchFamily="34" charset="0"/>
              </a:rPr>
              <a:t>контекстінде</a:t>
            </a:r>
            <a:r>
              <a:rPr lang="ru-RU" dirty="0" smtClean="0">
                <a:solidFill>
                  <a:prstClr val="black"/>
                </a:solidFill>
                <a:latin typeface="Arial Narrow" panose="020B060602020203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ru-RU" dirty="0" err="1" smtClean="0">
                <a:solidFill>
                  <a:prstClr val="black"/>
                </a:solidFill>
                <a:latin typeface="Arial Narrow" panose="020B0606020202030204" pitchFamily="34" charset="0"/>
                <a:ea typeface="Calibri"/>
                <a:cs typeface="Arial" panose="020B0604020202020204" pitchFamily="34" charset="0"/>
              </a:rPr>
              <a:t>анықталған</a:t>
            </a:r>
            <a:r>
              <a:rPr lang="ru-RU" dirty="0" smtClean="0">
                <a:solidFill>
                  <a:prstClr val="black"/>
                </a:solidFill>
                <a:latin typeface="Arial Narrow" panose="020B060602020203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ru-RU" dirty="0" err="1" smtClean="0">
                <a:solidFill>
                  <a:prstClr val="black"/>
                </a:solidFill>
                <a:latin typeface="Arial Narrow" panose="020B0606020202030204" pitchFamily="34" charset="0"/>
                <a:ea typeface="Calibri"/>
                <a:cs typeface="Arial" panose="020B0604020202020204" pitchFamily="34" charset="0"/>
              </a:rPr>
              <a:t>тақырыптар</a:t>
            </a:r>
            <a:r>
              <a:rPr lang="ru-RU" dirty="0" smtClean="0">
                <a:solidFill>
                  <a:prstClr val="black"/>
                </a:solidFill>
                <a:latin typeface="Arial Narrow" panose="020B060602020203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ru-RU" dirty="0" err="1" smtClean="0">
                <a:solidFill>
                  <a:prstClr val="black"/>
                </a:solidFill>
                <a:latin typeface="Arial Narrow" panose="020B0606020202030204" pitchFamily="34" charset="0"/>
                <a:ea typeface="Calibri"/>
                <a:cs typeface="Arial" panose="020B0604020202020204" pitchFamily="34" charset="0"/>
              </a:rPr>
              <a:t>арқылы</a:t>
            </a:r>
            <a:r>
              <a:rPr lang="ru-RU" dirty="0" smtClean="0">
                <a:solidFill>
                  <a:prstClr val="black"/>
                </a:solidFill>
                <a:latin typeface="Arial Narrow" panose="020B060602020203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ru-RU" dirty="0" err="1" smtClean="0">
                <a:solidFill>
                  <a:prstClr val="black"/>
                </a:solidFill>
                <a:latin typeface="Arial Narrow" panose="020B0606020202030204" pitchFamily="34" charset="0"/>
                <a:ea typeface="Calibri"/>
                <a:cs typeface="Arial" panose="020B0604020202020204" pitchFamily="34" charset="0"/>
              </a:rPr>
              <a:t>үйретіледі</a:t>
            </a:r>
            <a:r>
              <a:rPr lang="ru-RU" dirty="0" smtClean="0">
                <a:solidFill>
                  <a:prstClr val="black"/>
                </a:solidFill>
                <a:latin typeface="Arial Narrow" panose="020B0606020202030204" pitchFamily="34" charset="0"/>
                <a:ea typeface="Calibri"/>
                <a:cs typeface="Arial" panose="020B0604020202020204" pitchFamily="34" charset="0"/>
              </a:rPr>
              <a:t>. 4-сынып </a:t>
            </a:r>
            <a:r>
              <a:rPr lang="ru-RU" dirty="0" err="1" smtClean="0">
                <a:solidFill>
                  <a:prstClr val="black"/>
                </a:solidFill>
                <a:latin typeface="Arial Narrow" panose="020B0606020202030204" pitchFamily="34" charset="0"/>
                <a:ea typeface="Calibri"/>
                <a:cs typeface="Arial" panose="020B0604020202020204" pitchFamily="34" charset="0"/>
              </a:rPr>
              <a:t>мысалында</a:t>
            </a:r>
            <a:r>
              <a:rPr lang="ru-RU" dirty="0" smtClean="0">
                <a:solidFill>
                  <a:prstClr val="black"/>
                </a:solidFill>
                <a:latin typeface="Arial Narrow" panose="020B060602020203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ru-RU" dirty="0" err="1" smtClean="0">
                <a:solidFill>
                  <a:prstClr val="black"/>
                </a:solidFill>
                <a:latin typeface="Arial Narrow" panose="020B0606020202030204" pitchFamily="34" charset="0"/>
                <a:ea typeface="Calibri"/>
                <a:cs typeface="Arial" panose="020B0604020202020204" pitchFamily="34" charset="0"/>
              </a:rPr>
              <a:t>ұсынылатын</a:t>
            </a:r>
            <a:r>
              <a:rPr lang="ru-RU" dirty="0" smtClean="0">
                <a:solidFill>
                  <a:prstClr val="black"/>
                </a:solidFill>
                <a:latin typeface="Arial Narrow" panose="020B060602020203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ru-RU" dirty="0" err="1" smtClean="0">
                <a:solidFill>
                  <a:prstClr val="black"/>
                </a:solidFill>
                <a:latin typeface="Arial Narrow" panose="020B0606020202030204" pitchFamily="34" charset="0"/>
                <a:ea typeface="Calibri"/>
                <a:cs typeface="Arial" panose="020B0604020202020204" pitchFamily="34" charset="0"/>
              </a:rPr>
              <a:t>ортақ</a:t>
            </a:r>
            <a:r>
              <a:rPr lang="ru-RU" dirty="0" smtClean="0">
                <a:solidFill>
                  <a:prstClr val="black"/>
                </a:solidFill>
                <a:latin typeface="Arial Narrow" panose="020B060602020203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ru-RU" dirty="0" err="1" smtClean="0">
                <a:solidFill>
                  <a:prstClr val="black"/>
                </a:solidFill>
                <a:latin typeface="Arial Narrow" panose="020B0606020202030204" pitchFamily="34" charset="0"/>
                <a:ea typeface="Calibri"/>
                <a:cs typeface="Arial" panose="020B0604020202020204" pitchFamily="34" charset="0"/>
              </a:rPr>
              <a:t>тақырыптар</a:t>
            </a:r>
            <a:r>
              <a:rPr lang="ru-RU" dirty="0" smtClean="0">
                <a:solidFill>
                  <a:prstClr val="black"/>
                </a:solidFill>
                <a:latin typeface="Arial Narrow" panose="020B0606020202030204" pitchFamily="34" charset="0"/>
                <a:ea typeface="Calibri"/>
                <a:cs typeface="Arial" panose="020B0604020202020204" pitchFamily="34" charset="0"/>
              </a:rPr>
              <a:t>: </a:t>
            </a:r>
            <a:endParaRPr lang="ru-RU" dirty="0" smtClean="0">
              <a:solidFill>
                <a:prstClr val="black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endParaRPr lang="ru-RU" sz="1050" dirty="0" smtClean="0">
              <a:solidFill>
                <a:prstClr val="black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ru-RU" dirty="0" smtClean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«</a:t>
            </a:r>
            <a:r>
              <a:rPr lang="ru-RU" dirty="0" err="1" smtClean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Менің</a:t>
            </a:r>
            <a:r>
              <a:rPr lang="ru-RU" dirty="0" smtClean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Отаным</a:t>
            </a:r>
            <a:r>
              <a:rPr lang="ru-RU" dirty="0" smtClean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– </a:t>
            </a:r>
            <a:r>
              <a:rPr lang="ru-RU" dirty="0" err="1" smtClean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Қазақстан</a:t>
            </a:r>
            <a:r>
              <a:rPr lang="ru-RU" dirty="0" smtClean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»                                                                «</a:t>
            </a:r>
            <a:r>
              <a:rPr lang="kk-KZ" dirty="0" smtClean="0">
                <a:solidFill>
                  <a:prstClr val="black"/>
                </a:solidFill>
                <a:latin typeface="Arial Narrow" panose="020B0606020202030204" pitchFamily="34" charset="0"/>
                <a:ea typeface="Times New Roman"/>
                <a:cs typeface="Arial" panose="020B0604020202020204" pitchFamily="34" charset="0"/>
              </a:rPr>
              <a:t>Табиғи құбылыстар»</a:t>
            </a:r>
          </a:p>
          <a:p>
            <a:pPr>
              <a:defRPr/>
            </a:pPr>
            <a:r>
              <a:rPr lang="kk-KZ" dirty="0" smtClean="0">
                <a:solidFill>
                  <a:prstClr val="black"/>
                </a:solidFill>
                <a:latin typeface="Arial Narrow" panose="020B0606020202030204" pitchFamily="34" charset="0"/>
                <a:ea typeface="Times New Roman"/>
                <a:cs typeface="Arial" panose="020B0604020202020204" pitchFamily="34" charset="0"/>
              </a:rPr>
              <a:t>«Адами құндылықтар»                                                                           «</a:t>
            </a:r>
            <a:r>
              <a:rPr lang="kk-KZ" dirty="0" smtClean="0">
                <a:solidFill>
                  <a:prstClr val="black"/>
                </a:solidFill>
                <a:latin typeface="Arial Narrow" panose="020B0606020202030204" pitchFamily="34" charset="0"/>
                <a:ea typeface="Calibri"/>
                <a:cs typeface="Arial" panose="020B0604020202020204" pitchFamily="34" charset="0"/>
              </a:rPr>
              <a:t>Қоршаған ортаны қорғау»</a:t>
            </a:r>
          </a:p>
          <a:p>
            <a:pPr>
              <a:defRPr/>
            </a:pPr>
            <a:r>
              <a:rPr lang="kk-KZ" dirty="0" smtClean="0">
                <a:solidFill>
                  <a:prstClr val="black"/>
                </a:solidFill>
                <a:latin typeface="Arial Narrow" panose="020B0606020202030204" pitchFamily="34" charset="0"/>
                <a:ea typeface="Times New Roman"/>
                <a:cs typeface="Arial" panose="020B0604020202020204" pitchFamily="34" charset="0"/>
              </a:rPr>
              <a:t>«Мәдени мұра»                                                                                       «</a:t>
            </a:r>
            <a:r>
              <a:rPr lang="ru-RU" dirty="0" err="1" smtClean="0">
                <a:solidFill>
                  <a:prstClr val="black"/>
                </a:solidFill>
                <a:latin typeface="Arial Narrow" panose="020B0606020202030204" pitchFamily="34" charset="0"/>
                <a:ea typeface="Times New Roman"/>
                <a:cs typeface="Arial" panose="020B0604020202020204" pitchFamily="34" charset="0"/>
              </a:rPr>
              <a:t>Ғарышқа</a:t>
            </a:r>
            <a:r>
              <a:rPr lang="ru-RU" dirty="0" smtClean="0">
                <a:solidFill>
                  <a:prstClr val="black"/>
                </a:solidFill>
                <a:latin typeface="Arial Narrow" panose="020B060602020203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dirty="0" err="1" smtClean="0">
                <a:solidFill>
                  <a:prstClr val="black"/>
                </a:solidFill>
                <a:latin typeface="Arial Narrow" panose="020B0606020202030204" pitchFamily="34" charset="0"/>
                <a:ea typeface="Times New Roman"/>
                <a:cs typeface="Arial" panose="020B0604020202020204" pitchFamily="34" charset="0"/>
              </a:rPr>
              <a:t>саяхат</a:t>
            </a:r>
            <a:r>
              <a:rPr lang="ru-RU" dirty="0" smtClean="0">
                <a:solidFill>
                  <a:prstClr val="black"/>
                </a:solidFill>
                <a:latin typeface="Arial Narrow" panose="020B0606020202030204" pitchFamily="34" charset="0"/>
                <a:ea typeface="Times New Roman"/>
                <a:cs typeface="Arial" panose="020B0604020202020204" pitchFamily="34" charset="0"/>
              </a:rPr>
              <a:t>»</a:t>
            </a:r>
          </a:p>
          <a:p>
            <a:pPr>
              <a:defRPr/>
            </a:pPr>
            <a:r>
              <a:rPr lang="kk-KZ" dirty="0" smtClean="0">
                <a:solidFill>
                  <a:prstClr val="black"/>
                </a:solidFill>
                <a:latin typeface="Arial Narrow" panose="020B0606020202030204" pitchFamily="34" charset="0"/>
                <a:ea typeface="Times New Roman"/>
                <a:cs typeface="Arial" panose="020B0604020202020204" pitchFamily="34" charset="0"/>
              </a:rPr>
              <a:t>«Мамандық әлемі»                                                                                 «</a:t>
            </a:r>
            <a:r>
              <a:rPr lang="ru-RU" dirty="0" err="1" smtClean="0">
                <a:solidFill>
                  <a:prstClr val="black"/>
                </a:solidFill>
                <a:latin typeface="Arial Narrow" panose="020B0606020202030204" pitchFamily="34" charset="0"/>
                <a:ea typeface="Times New Roman"/>
                <a:cs typeface="Arial" panose="020B0604020202020204" pitchFamily="34" charset="0"/>
              </a:rPr>
              <a:t>Болашаққа</a:t>
            </a:r>
            <a:r>
              <a:rPr lang="ru-RU" dirty="0" smtClean="0">
                <a:solidFill>
                  <a:prstClr val="black"/>
                </a:solidFill>
                <a:latin typeface="Arial Narrow" panose="020B060602020203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dirty="0" err="1" smtClean="0">
                <a:solidFill>
                  <a:prstClr val="black"/>
                </a:solidFill>
                <a:latin typeface="Arial Narrow" panose="020B0606020202030204" pitchFamily="34" charset="0"/>
                <a:ea typeface="Times New Roman"/>
                <a:cs typeface="Arial" panose="020B0604020202020204" pitchFamily="34" charset="0"/>
              </a:rPr>
              <a:t>саяхат</a:t>
            </a:r>
            <a:r>
              <a:rPr lang="ru-RU" dirty="0" smtClean="0">
                <a:solidFill>
                  <a:prstClr val="black"/>
                </a:solidFill>
                <a:latin typeface="Arial Narrow" panose="020B0606020202030204" pitchFamily="34" charset="0"/>
                <a:ea typeface="Times New Roman"/>
                <a:cs typeface="Arial" panose="020B0604020202020204" pitchFamily="34" charset="0"/>
              </a:rPr>
              <a:t>»</a:t>
            </a:r>
            <a:endParaRPr lang="kk-KZ" sz="1600" dirty="0" smtClean="0">
              <a:solidFill>
                <a:prstClr val="black"/>
              </a:solidFill>
              <a:latin typeface="Arial Narrow" panose="020B060602020203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3528" y="2169748"/>
            <a:ext cx="590465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ru-RU" dirty="0" err="1" smtClean="0">
                <a:solidFill>
                  <a:prstClr val="black"/>
                </a:solidFill>
                <a:latin typeface="Arial Narrow" panose="020B0606020202030204" pitchFamily="34" charset="0"/>
                <a:ea typeface="Calibri"/>
                <a:cs typeface="Arial" panose="020B0604020202020204" pitchFamily="34" charset="0"/>
              </a:rPr>
              <a:t>Сөйлеу</a:t>
            </a:r>
            <a:r>
              <a:rPr lang="ru-RU" dirty="0" smtClean="0">
                <a:solidFill>
                  <a:prstClr val="black"/>
                </a:solidFill>
                <a:latin typeface="Arial Narrow" panose="020B060602020203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ru-RU" dirty="0" err="1" smtClean="0">
                <a:solidFill>
                  <a:prstClr val="black"/>
                </a:solidFill>
                <a:latin typeface="Arial Narrow" panose="020B0606020202030204" pitchFamily="34" charset="0"/>
                <a:ea typeface="Calibri"/>
                <a:cs typeface="Arial" panose="020B0604020202020204" pitchFamily="34" charset="0"/>
              </a:rPr>
              <a:t>әрекетінің</a:t>
            </a:r>
            <a:r>
              <a:rPr lang="ru-RU" dirty="0" smtClean="0">
                <a:solidFill>
                  <a:prstClr val="black"/>
                </a:solidFill>
                <a:latin typeface="Arial Narrow" panose="020B0606020202030204" pitchFamily="34" charset="0"/>
                <a:ea typeface="Calibri"/>
                <a:cs typeface="Arial" panose="020B0604020202020204" pitchFamily="34" charset="0"/>
              </a:rPr>
              <a:t> 4 </a:t>
            </a:r>
            <a:r>
              <a:rPr lang="ru-RU" dirty="0" err="1" smtClean="0">
                <a:solidFill>
                  <a:prstClr val="black"/>
                </a:solidFill>
                <a:latin typeface="Arial Narrow" panose="020B0606020202030204" pitchFamily="34" charset="0"/>
                <a:ea typeface="Calibri"/>
                <a:cs typeface="Arial" panose="020B0604020202020204" pitchFamily="34" charset="0"/>
              </a:rPr>
              <a:t>түрінің</a:t>
            </a:r>
            <a:r>
              <a:rPr lang="ru-RU" dirty="0" smtClean="0">
                <a:solidFill>
                  <a:prstClr val="black"/>
                </a:solidFill>
                <a:latin typeface="Arial Narrow" panose="020B060602020203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ru-RU" dirty="0" err="1" smtClean="0">
                <a:solidFill>
                  <a:prstClr val="black"/>
                </a:solidFill>
                <a:latin typeface="Arial Narrow" panose="020B0606020202030204" pitchFamily="34" charset="0"/>
                <a:ea typeface="Calibri"/>
                <a:cs typeface="Arial" panose="020B0604020202020204" pitchFamily="34" charset="0"/>
              </a:rPr>
              <a:t>дамуы</a:t>
            </a:r>
            <a:r>
              <a:rPr lang="ru-RU" dirty="0" smtClean="0">
                <a:solidFill>
                  <a:prstClr val="black"/>
                </a:solidFill>
                <a:latin typeface="Arial Narrow" panose="020B0606020202030204" pitchFamily="34" charset="0"/>
                <a:ea typeface="Calibri"/>
                <a:cs typeface="Arial" panose="020B0604020202020204" pitchFamily="34" charset="0"/>
              </a:rPr>
              <a:t>: </a:t>
            </a:r>
            <a:r>
              <a:rPr lang="ru-RU" b="1" i="1" dirty="0" err="1" smtClean="0">
                <a:solidFill>
                  <a:prstClr val="black"/>
                </a:solidFill>
                <a:latin typeface="Arial Narrow" panose="020B0606020202030204" pitchFamily="34" charset="0"/>
                <a:ea typeface="Calibri"/>
                <a:cs typeface="Arial" panose="020B0604020202020204" pitchFamily="34" charset="0"/>
              </a:rPr>
              <a:t>тыңдалым</a:t>
            </a:r>
            <a:r>
              <a:rPr lang="ru-RU" b="1" i="1" dirty="0" smtClean="0">
                <a:solidFill>
                  <a:prstClr val="black"/>
                </a:solidFill>
                <a:latin typeface="Arial Narrow" panose="020B0606020202030204" pitchFamily="34" charset="0"/>
                <a:ea typeface="Calibri"/>
                <a:cs typeface="Arial" panose="020B0604020202020204" pitchFamily="34" charset="0"/>
              </a:rPr>
              <a:t>, </a:t>
            </a:r>
            <a:r>
              <a:rPr lang="ru-RU" b="1" i="1" dirty="0" err="1" smtClean="0">
                <a:solidFill>
                  <a:prstClr val="black"/>
                </a:solidFill>
                <a:latin typeface="Arial Narrow" panose="020B0606020202030204" pitchFamily="34" charset="0"/>
                <a:ea typeface="Calibri"/>
                <a:cs typeface="Arial" panose="020B0604020202020204" pitchFamily="34" charset="0"/>
              </a:rPr>
              <a:t>айтылым</a:t>
            </a:r>
            <a:r>
              <a:rPr lang="ru-RU" b="1" i="1" dirty="0" smtClean="0">
                <a:solidFill>
                  <a:prstClr val="black"/>
                </a:solidFill>
                <a:latin typeface="Arial Narrow" panose="020B0606020202030204" pitchFamily="34" charset="0"/>
                <a:ea typeface="Calibri"/>
                <a:cs typeface="Arial" panose="020B0604020202020204" pitchFamily="34" charset="0"/>
              </a:rPr>
              <a:t>, </a:t>
            </a:r>
            <a:r>
              <a:rPr lang="ru-RU" b="1" i="1" dirty="0" err="1" smtClean="0">
                <a:solidFill>
                  <a:prstClr val="black"/>
                </a:solidFill>
                <a:latin typeface="Arial Narrow" panose="020B0606020202030204" pitchFamily="34" charset="0"/>
                <a:ea typeface="Calibri"/>
                <a:cs typeface="Arial" panose="020B0604020202020204" pitchFamily="34" charset="0"/>
              </a:rPr>
              <a:t>оқылым</a:t>
            </a:r>
            <a:r>
              <a:rPr lang="ru-RU" b="1" i="1" dirty="0" smtClean="0">
                <a:solidFill>
                  <a:prstClr val="black"/>
                </a:solidFill>
                <a:latin typeface="Arial Narrow" panose="020B060602020203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ru-RU" b="1" i="1" dirty="0" err="1" smtClean="0">
                <a:solidFill>
                  <a:prstClr val="black"/>
                </a:solidFill>
                <a:latin typeface="Arial Narrow" panose="020B0606020202030204" pitchFamily="34" charset="0"/>
                <a:ea typeface="Calibri"/>
                <a:cs typeface="Arial" panose="020B0604020202020204" pitchFamily="34" charset="0"/>
              </a:rPr>
              <a:t>және</a:t>
            </a:r>
            <a:r>
              <a:rPr lang="ru-RU" b="1" i="1" dirty="0" smtClean="0">
                <a:solidFill>
                  <a:prstClr val="black"/>
                </a:solidFill>
                <a:latin typeface="Arial Narrow" panose="020B060602020203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ru-RU" b="1" i="1" dirty="0" err="1" smtClean="0">
                <a:solidFill>
                  <a:prstClr val="black"/>
                </a:solidFill>
                <a:latin typeface="Arial Narrow" panose="020B0606020202030204" pitchFamily="34" charset="0"/>
                <a:ea typeface="Calibri"/>
                <a:cs typeface="Arial" panose="020B0604020202020204" pitchFamily="34" charset="0"/>
              </a:rPr>
              <a:t>жазылым</a:t>
            </a:r>
            <a:r>
              <a:rPr lang="ru-RU" b="1" i="1" dirty="0">
                <a:solidFill>
                  <a:prstClr val="black"/>
                </a:solidFill>
                <a:latin typeface="Arial Narrow" panose="020B0606020202030204" pitchFamily="34" charset="0"/>
                <a:ea typeface="Calibri"/>
                <a:cs typeface="Arial" panose="020B0604020202020204" pitchFamily="34" charset="0"/>
              </a:rPr>
              <a:t>.</a:t>
            </a:r>
            <a:r>
              <a:rPr lang="ru-RU" b="1" i="1" dirty="0" smtClean="0">
                <a:solidFill>
                  <a:prstClr val="black"/>
                </a:solidFill>
                <a:latin typeface="Arial Narrow" panose="020B060602020203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ru-RU" i="1" dirty="0" smtClean="0">
                <a:solidFill>
                  <a:prstClr val="black"/>
                </a:solidFill>
                <a:latin typeface="Arial Narrow" panose="020B0606020202030204" pitchFamily="34" charset="0"/>
                <a:ea typeface="Calibri"/>
                <a:cs typeface="Arial" panose="020B0604020202020204" pitchFamily="34" charset="0"/>
              </a:rPr>
              <a:t>Даму </a:t>
            </a:r>
            <a:r>
              <a:rPr lang="ru-RU" i="1" dirty="0" err="1" smtClean="0">
                <a:solidFill>
                  <a:prstClr val="black"/>
                </a:solidFill>
                <a:latin typeface="Arial Narrow" panose="020B0606020202030204" pitchFamily="34" charset="0"/>
                <a:ea typeface="Calibri"/>
                <a:cs typeface="Arial" panose="020B0604020202020204" pitchFamily="34" charset="0"/>
              </a:rPr>
              <a:t>халық</a:t>
            </a:r>
            <a:r>
              <a:rPr lang="ru-RU" i="1" dirty="0" smtClean="0">
                <a:solidFill>
                  <a:prstClr val="black"/>
                </a:solidFill>
                <a:latin typeface="Arial Narrow" panose="020B060602020203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ru-RU" i="1" dirty="0" err="1" smtClean="0">
                <a:solidFill>
                  <a:prstClr val="black"/>
                </a:solidFill>
                <a:latin typeface="Arial Narrow" panose="020B0606020202030204" pitchFamily="34" charset="0"/>
                <a:ea typeface="Calibri"/>
                <a:cs typeface="Arial" panose="020B0604020202020204" pitchFamily="34" charset="0"/>
              </a:rPr>
              <a:t>ауыз</a:t>
            </a:r>
            <a:r>
              <a:rPr lang="ru-RU" i="1" dirty="0" smtClean="0">
                <a:solidFill>
                  <a:prstClr val="black"/>
                </a:solidFill>
                <a:latin typeface="Arial Narrow" panose="020B060602020203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ru-RU" i="1" dirty="0" err="1" smtClean="0">
                <a:solidFill>
                  <a:prstClr val="black"/>
                </a:solidFill>
                <a:latin typeface="Arial Narrow" panose="020B0606020202030204" pitchFamily="34" charset="0"/>
                <a:ea typeface="Calibri"/>
                <a:cs typeface="Arial" panose="020B0604020202020204" pitchFamily="34" charset="0"/>
              </a:rPr>
              <a:t>әдебиеті</a:t>
            </a:r>
            <a:r>
              <a:rPr lang="ru-RU" i="1" dirty="0" smtClean="0">
                <a:solidFill>
                  <a:prstClr val="black"/>
                </a:solidFill>
                <a:latin typeface="Arial Narrow" panose="020B0606020202030204" pitchFamily="34" charset="0"/>
                <a:ea typeface="Calibri"/>
                <a:cs typeface="Arial" panose="020B0604020202020204" pitchFamily="34" charset="0"/>
              </a:rPr>
              <a:t>, </a:t>
            </a:r>
            <a:r>
              <a:rPr lang="ru-RU" i="1" dirty="0" err="1" smtClean="0">
                <a:solidFill>
                  <a:prstClr val="black"/>
                </a:solidFill>
                <a:latin typeface="Arial Narrow" panose="020B0606020202030204" pitchFamily="34" charset="0"/>
                <a:ea typeface="Calibri"/>
                <a:cs typeface="Arial" panose="020B0604020202020204" pitchFamily="34" charset="0"/>
              </a:rPr>
              <a:t>көркем</a:t>
            </a:r>
            <a:r>
              <a:rPr lang="ru-RU" i="1" dirty="0" smtClean="0">
                <a:solidFill>
                  <a:prstClr val="black"/>
                </a:solidFill>
                <a:latin typeface="Arial Narrow" panose="020B060602020203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ru-RU" i="1" dirty="0" err="1" smtClean="0">
                <a:solidFill>
                  <a:prstClr val="black"/>
                </a:solidFill>
                <a:latin typeface="Arial Narrow" panose="020B0606020202030204" pitchFamily="34" charset="0"/>
                <a:ea typeface="Calibri"/>
                <a:cs typeface="Arial" panose="020B0604020202020204" pitchFamily="34" charset="0"/>
              </a:rPr>
              <a:t>әдебиет</a:t>
            </a:r>
            <a:r>
              <a:rPr lang="ru-RU" i="1" dirty="0" smtClean="0">
                <a:solidFill>
                  <a:prstClr val="black"/>
                </a:solidFill>
                <a:latin typeface="Arial Narrow" panose="020B0606020202030204" pitchFamily="34" charset="0"/>
                <a:ea typeface="Calibri"/>
                <a:cs typeface="Arial" panose="020B0604020202020204" pitchFamily="34" charset="0"/>
              </a:rPr>
              <a:t>, </a:t>
            </a:r>
            <a:r>
              <a:rPr lang="ru-RU" i="1" dirty="0" err="1" smtClean="0">
                <a:solidFill>
                  <a:prstClr val="black"/>
                </a:solidFill>
                <a:latin typeface="Arial Narrow" panose="020B0606020202030204" pitchFamily="34" charset="0"/>
                <a:ea typeface="Calibri"/>
                <a:cs typeface="Arial" panose="020B0604020202020204" pitchFamily="34" charset="0"/>
              </a:rPr>
              <a:t>ғылыми</a:t>
            </a:r>
            <a:r>
              <a:rPr lang="ru-RU" i="1" dirty="0" smtClean="0">
                <a:solidFill>
                  <a:prstClr val="black"/>
                </a:solidFill>
                <a:latin typeface="Arial Narrow" panose="020B060602020203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ru-RU" i="1" dirty="0" err="1" smtClean="0">
                <a:solidFill>
                  <a:prstClr val="black"/>
                </a:solidFill>
                <a:latin typeface="Arial Narrow" panose="020B0606020202030204" pitchFamily="34" charset="0"/>
                <a:ea typeface="Calibri"/>
                <a:cs typeface="Arial" panose="020B0604020202020204" pitchFamily="34" charset="0"/>
              </a:rPr>
              <a:t>танымдық</a:t>
            </a:r>
            <a:r>
              <a:rPr lang="ru-RU" i="1" dirty="0" smtClean="0">
                <a:solidFill>
                  <a:prstClr val="black"/>
                </a:solidFill>
                <a:latin typeface="Arial Narrow" panose="020B060602020203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ru-RU" i="1" dirty="0" err="1" smtClean="0">
                <a:solidFill>
                  <a:prstClr val="black"/>
                </a:solidFill>
                <a:latin typeface="Arial Narrow" panose="020B0606020202030204" pitchFamily="34" charset="0"/>
                <a:ea typeface="Calibri"/>
                <a:cs typeface="Arial" panose="020B0604020202020204" pitchFamily="34" charset="0"/>
              </a:rPr>
              <a:t>мәтіндер</a:t>
            </a:r>
            <a:r>
              <a:rPr lang="ru-RU" i="1" dirty="0" smtClean="0">
                <a:solidFill>
                  <a:prstClr val="black"/>
                </a:solidFill>
                <a:latin typeface="Arial Narrow" panose="020B060602020203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ru-RU" i="1" dirty="0" err="1" smtClean="0">
                <a:solidFill>
                  <a:prstClr val="black"/>
                </a:solidFill>
                <a:latin typeface="Arial Narrow" panose="020B0606020202030204" pitchFamily="34" charset="0"/>
                <a:ea typeface="Calibri"/>
                <a:cs typeface="Arial" panose="020B0604020202020204" pitchFamily="34" charset="0"/>
              </a:rPr>
              <a:t>арқылы</a:t>
            </a:r>
            <a:r>
              <a:rPr lang="ru-RU" i="1" dirty="0" smtClean="0">
                <a:solidFill>
                  <a:prstClr val="black"/>
                </a:solidFill>
                <a:latin typeface="Arial Narrow" panose="020B060602020203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ru-RU" i="1" dirty="0" err="1" smtClean="0">
                <a:solidFill>
                  <a:prstClr val="black"/>
                </a:solidFill>
                <a:latin typeface="Arial Narrow" panose="020B0606020202030204" pitchFamily="34" charset="0"/>
                <a:ea typeface="Calibri"/>
                <a:cs typeface="Arial" panose="020B0604020202020204" pitchFamily="34" charset="0"/>
              </a:rPr>
              <a:t>және</a:t>
            </a:r>
            <a:r>
              <a:rPr lang="ru-RU" i="1" dirty="0" smtClean="0">
                <a:solidFill>
                  <a:prstClr val="black"/>
                </a:solidFill>
                <a:latin typeface="Arial Narrow" panose="020B060602020203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ru-RU" i="1" dirty="0" err="1" smtClean="0">
                <a:solidFill>
                  <a:prstClr val="black"/>
                </a:solidFill>
                <a:latin typeface="Arial Narrow" panose="020B0606020202030204" pitchFamily="34" charset="0"/>
                <a:ea typeface="Calibri"/>
                <a:cs typeface="Arial" panose="020B0604020202020204" pitchFamily="34" charset="0"/>
              </a:rPr>
              <a:t>түпнұсқа</a:t>
            </a:r>
            <a:r>
              <a:rPr lang="ru-RU" i="1" dirty="0" smtClean="0">
                <a:solidFill>
                  <a:prstClr val="black"/>
                </a:solidFill>
                <a:latin typeface="Arial Narrow" panose="020B060602020203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ru-RU" i="1" dirty="0" err="1" smtClean="0">
                <a:solidFill>
                  <a:prstClr val="black"/>
                </a:solidFill>
                <a:latin typeface="Arial Narrow" panose="020B0606020202030204" pitchFamily="34" charset="0"/>
                <a:ea typeface="Calibri"/>
                <a:cs typeface="Arial" panose="020B0604020202020204" pitchFamily="34" charset="0"/>
              </a:rPr>
              <a:t>материалдарды</a:t>
            </a:r>
            <a:r>
              <a:rPr lang="ru-RU" i="1" dirty="0" smtClean="0">
                <a:solidFill>
                  <a:prstClr val="black"/>
                </a:solidFill>
                <a:latin typeface="Arial Narrow" panose="020B060602020203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ru-RU" i="1" dirty="0" err="1" smtClean="0">
                <a:solidFill>
                  <a:prstClr val="black"/>
                </a:solidFill>
                <a:latin typeface="Arial Narrow" panose="020B0606020202030204" pitchFamily="34" charset="0"/>
                <a:ea typeface="Calibri"/>
                <a:cs typeface="Arial" panose="020B0604020202020204" pitchFamily="34" charset="0"/>
              </a:rPr>
              <a:t>қолдану</a:t>
            </a:r>
            <a:r>
              <a:rPr lang="ru-RU" i="1" dirty="0" smtClean="0">
                <a:solidFill>
                  <a:prstClr val="black"/>
                </a:solidFill>
                <a:latin typeface="Arial Narrow" panose="020B0606020202030204" pitchFamily="34" charset="0"/>
                <a:ea typeface="Calibri"/>
                <a:cs typeface="Arial" panose="020B0604020202020204" pitchFamily="34" charset="0"/>
              </a:rPr>
              <a:t>  (журнал, газет, </a:t>
            </a:r>
            <a:r>
              <a:rPr lang="ru-RU" i="1" dirty="0" err="1" smtClean="0">
                <a:solidFill>
                  <a:prstClr val="black"/>
                </a:solidFill>
                <a:latin typeface="Arial Narrow" panose="020B0606020202030204" pitchFamily="34" charset="0"/>
                <a:ea typeface="Calibri"/>
                <a:cs typeface="Arial" panose="020B0604020202020204" pitchFamily="34" charset="0"/>
              </a:rPr>
              <a:t>нұсқаулық</a:t>
            </a:r>
            <a:r>
              <a:rPr lang="ru-RU" i="1" dirty="0" smtClean="0">
                <a:solidFill>
                  <a:prstClr val="black"/>
                </a:solidFill>
                <a:latin typeface="Arial Narrow" panose="020B0606020202030204" pitchFamily="34" charset="0"/>
                <a:ea typeface="Calibri"/>
                <a:cs typeface="Arial" panose="020B0604020202020204" pitchFamily="34" charset="0"/>
              </a:rPr>
              <a:t>, аннотация, </a:t>
            </a:r>
            <a:r>
              <a:rPr lang="ru-RU" i="1" dirty="0" err="1" smtClean="0">
                <a:solidFill>
                  <a:prstClr val="black"/>
                </a:solidFill>
                <a:latin typeface="Arial Narrow" panose="020B0606020202030204" pitchFamily="34" charset="0"/>
                <a:ea typeface="Calibri"/>
                <a:cs typeface="Arial" panose="020B0604020202020204" pitchFamily="34" charset="0"/>
              </a:rPr>
              <a:t>жарнама</a:t>
            </a:r>
            <a:r>
              <a:rPr lang="ru-RU" i="1" dirty="0" smtClean="0">
                <a:solidFill>
                  <a:prstClr val="black"/>
                </a:solidFill>
                <a:latin typeface="Arial Narrow" panose="020B060602020203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ru-RU" i="1" dirty="0" err="1" smtClean="0">
                <a:solidFill>
                  <a:prstClr val="black"/>
                </a:solidFill>
                <a:latin typeface="Arial Narrow" panose="020B0606020202030204" pitchFamily="34" charset="0"/>
                <a:ea typeface="Calibri"/>
                <a:cs typeface="Arial" panose="020B0604020202020204" pitchFamily="34" charset="0"/>
              </a:rPr>
              <a:t>мәтіндерімен</a:t>
            </a:r>
            <a:r>
              <a:rPr lang="ru-RU" i="1" dirty="0" smtClean="0">
                <a:solidFill>
                  <a:prstClr val="black"/>
                </a:solidFill>
                <a:latin typeface="Arial Narrow" panose="020B060602020203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ru-RU" i="1" dirty="0" err="1" smtClean="0">
                <a:solidFill>
                  <a:prstClr val="black"/>
                </a:solidFill>
                <a:latin typeface="Arial Narrow" panose="020B0606020202030204" pitchFamily="34" charset="0"/>
                <a:ea typeface="Calibri"/>
                <a:cs typeface="Arial" panose="020B0604020202020204" pitchFamily="34" charset="0"/>
              </a:rPr>
              <a:t>жұмыс</a:t>
            </a:r>
            <a:r>
              <a:rPr lang="kk-KZ" dirty="0" smtClean="0">
                <a:solidFill>
                  <a:prstClr val="black"/>
                </a:solidFill>
                <a:latin typeface="Arial Narrow" panose="020B0606020202030204" pitchFamily="34" charset="0"/>
                <a:ea typeface="Calibri"/>
                <a:cs typeface="Arial" panose="020B0604020202020204" pitchFamily="34" charset="0"/>
              </a:rPr>
              <a:t>) </a:t>
            </a:r>
            <a:r>
              <a:rPr lang="ru-RU" i="1" dirty="0" smtClean="0">
                <a:solidFill>
                  <a:prstClr val="black"/>
                </a:solidFill>
                <a:latin typeface="Arial Narrow" panose="020B0606020202030204" pitchFamily="34" charset="0"/>
                <a:ea typeface="Calibri"/>
                <a:cs typeface="Arial" panose="020B0604020202020204" pitchFamily="34" charset="0"/>
              </a:rPr>
              <a:t>мен </a:t>
            </a:r>
            <a:r>
              <a:rPr lang="ru-RU" i="1" dirty="0" err="1" smtClean="0">
                <a:solidFill>
                  <a:prstClr val="black"/>
                </a:solidFill>
                <a:latin typeface="Arial Narrow" panose="020B0606020202030204" pitchFamily="34" charset="0"/>
                <a:ea typeface="Calibri"/>
                <a:cs typeface="Arial" panose="020B0604020202020204" pitchFamily="34" charset="0"/>
              </a:rPr>
              <a:t>бірге</a:t>
            </a:r>
            <a:r>
              <a:rPr lang="ru-RU" i="1" dirty="0" smtClean="0">
                <a:solidFill>
                  <a:prstClr val="black"/>
                </a:solidFill>
                <a:latin typeface="Arial Narrow" panose="020B060602020203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ru-RU" i="1" dirty="0" err="1" smtClean="0">
                <a:solidFill>
                  <a:prstClr val="black"/>
                </a:solidFill>
                <a:latin typeface="Arial Narrow" panose="020B0606020202030204" pitchFamily="34" charset="0"/>
                <a:ea typeface="Calibri"/>
                <a:cs typeface="Arial" panose="020B0604020202020204" pitchFamily="34" charset="0"/>
              </a:rPr>
              <a:t>күнделікті</a:t>
            </a:r>
            <a:r>
              <a:rPr lang="ru-RU" i="1" dirty="0" smtClean="0">
                <a:solidFill>
                  <a:prstClr val="black"/>
                </a:solidFill>
                <a:latin typeface="Arial Narrow" panose="020B060602020203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ru-RU" i="1" dirty="0" err="1" smtClean="0">
                <a:solidFill>
                  <a:prstClr val="black"/>
                </a:solidFill>
                <a:latin typeface="Arial Narrow" panose="020B0606020202030204" pitchFamily="34" charset="0"/>
                <a:ea typeface="Calibri"/>
                <a:cs typeface="Arial" panose="020B0604020202020204" pitchFamily="34" charset="0"/>
              </a:rPr>
              <a:t>өмірдегі</a:t>
            </a:r>
            <a:r>
              <a:rPr lang="ru-RU" i="1" dirty="0" smtClean="0">
                <a:solidFill>
                  <a:prstClr val="black"/>
                </a:solidFill>
                <a:latin typeface="Arial Narrow" panose="020B060602020203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ru-RU" i="1" dirty="0" err="1" smtClean="0">
                <a:solidFill>
                  <a:prstClr val="black"/>
                </a:solidFill>
                <a:latin typeface="Arial Narrow" panose="020B0606020202030204" pitchFamily="34" charset="0"/>
                <a:ea typeface="Calibri"/>
                <a:cs typeface="Arial" panose="020B0604020202020204" pitchFamily="34" charset="0"/>
              </a:rPr>
              <a:t>байланыс</a:t>
            </a:r>
            <a:r>
              <a:rPr lang="ru-RU" i="1" dirty="0" smtClean="0">
                <a:solidFill>
                  <a:prstClr val="black"/>
                </a:solidFill>
                <a:latin typeface="Arial Narrow" panose="020B060602020203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ru-RU" i="1" dirty="0" err="1" smtClean="0">
                <a:solidFill>
                  <a:prstClr val="black"/>
                </a:solidFill>
                <a:latin typeface="Arial Narrow" panose="020B0606020202030204" pitchFamily="34" charset="0"/>
                <a:ea typeface="Calibri"/>
                <a:cs typeface="Arial" panose="020B0604020202020204" pitchFamily="34" charset="0"/>
              </a:rPr>
              <a:t>негізінде</a:t>
            </a:r>
            <a:r>
              <a:rPr lang="ru-RU" i="1" dirty="0" smtClean="0">
                <a:solidFill>
                  <a:prstClr val="black"/>
                </a:solidFill>
                <a:latin typeface="Arial Narrow" panose="020B060602020203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ru-RU" i="1" dirty="0" err="1" smtClean="0">
                <a:solidFill>
                  <a:prstClr val="black"/>
                </a:solidFill>
                <a:latin typeface="Arial Narrow" panose="020B0606020202030204" pitchFamily="34" charset="0"/>
                <a:ea typeface="Calibri"/>
                <a:cs typeface="Arial" panose="020B0604020202020204" pitchFamily="34" charset="0"/>
              </a:rPr>
              <a:t>жүзеге</a:t>
            </a:r>
            <a:r>
              <a:rPr lang="ru-RU" i="1" dirty="0" smtClean="0">
                <a:solidFill>
                  <a:prstClr val="black"/>
                </a:solidFill>
                <a:latin typeface="Arial Narrow" panose="020B060602020203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ru-RU" i="1" dirty="0" err="1" smtClean="0">
                <a:solidFill>
                  <a:prstClr val="black"/>
                </a:solidFill>
                <a:latin typeface="Arial Narrow" panose="020B0606020202030204" pitchFamily="34" charset="0"/>
                <a:ea typeface="Calibri"/>
                <a:cs typeface="Arial" panose="020B0604020202020204" pitchFamily="34" charset="0"/>
              </a:rPr>
              <a:t>асырылады</a:t>
            </a:r>
            <a:r>
              <a:rPr lang="ru-RU" i="1" dirty="0" smtClean="0">
                <a:solidFill>
                  <a:prstClr val="black"/>
                </a:solidFill>
                <a:latin typeface="Arial Narrow" panose="020B0606020202030204" pitchFamily="34" charset="0"/>
                <a:ea typeface="Calibri"/>
                <a:cs typeface="Arial" panose="020B0604020202020204" pitchFamily="34" charset="0"/>
              </a:rPr>
              <a:t>.</a:t>
            </a:r>
            <a:r>
              <a:rPr lang="kk-KZ" dirty="0" smtClean="0">
                <a:solidFill>
                  <a:prstClr val="black"/>
                </a:solidFill>
                <a:latin typeface="Arial Narrow" panose="020B0606020202030204" pitchFamily="34" charset="0"/>
                <a:ea typeface="Calibri"/>
                <a:cs typeface="Arial" panose="020B0604020202020204" pitchFamily="34" charset="0"/>
              </a:rPr>
              <a:t>. </a:t>
            </a:r>
            <a:endParaRPr lang="ru-RU" b="1" dirty="0">
              <a:solidFill>
                <a:prstClr val="black"/>
              </a:solidFill>
              <a:latin typeface="Arial Narrow" panose="020B060602020203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807416-E934-4C99-8110-2D5A11CE10B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9109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856" y="8547"/>
            <a:ext cx="8229600" cy="1354162"/>
          </a:xfrm>
        </p:spPr>
        <p:txBody>
          <a:bodyPr>
            <a:noAutofit/>
          </a:bodyPr>
          <a:lstStyle/>
          <a:p>
            <a:r>
              <a:rPr lang="ru-RU" sz="2800" b="1" dirty="0" err="1" smtClean="0">
                <a:latin typeface="Arial Narrow" panose="020B0606020202030204" pitchFamily="34" charset="0"/>
                <a:cs typeface="Times New Roman" panose="02020603050405020304" pitchFamily="18" charset="0"/>
              </a:rPr>
              <a:t>Үш</a:t>
            </a:r>
            <a:r>
              <a:rPr lang="ru-RU" sz="28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latin typeface="Arial Narrow" panose="020B0606020202030204" pitchFamily="34" charset="0"/>
                <a:cs typeface="Times New Roman" panose="02020603050405020304" pitchFamily="18" charset="0"/>
              </a:rPr>
              <a:t>тілде</a:t>
            </a:r>
            <a:r>
              <a:rPr lang="ru-RU" sz="28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latin typeface="Arial Narrow" panose="020B0606020202030204" pitchFamily="34" charset="0"/>
                <a:cs typeface="Times New Roman" panose="02020603050405020304" pitchFamily="18" charset="0"/>
              </a:rPr>
              <a:t>білім</a:t>
            </a:r>
            <a:r>
              <a:rPr lang="ru-RU" sz="28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беру: </a:t>
            </a:r>
            <a:br>
              <a:rPr lang="ru-RU" sz="28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ru-RU" sz="2800" b="1" dirty="0" err="1" smtClean="0">
                <a:latin typeface="Arial Narrow" panose="020B0606020202030204" pitchFamily="34" charset="0"/>
                <a:cs typeface="Times New Roman" panose="02020603050405020304" pitchFamily="18" charset="0"/>
              </a:rPr>
              <a:t>пәндік-тілдік</a:t>
            </a:r>
            <a:r>
              <a:rPr lang="ru-RU" sz="28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latin typeface="Arial Narrow" panose="020B0606020202030204" pitchFamily="34" charset="0"/>
                <a:cs typeface="Times New Roman" panose="02020603050405020304" pitchFamily="18" charset="0"/>
              </a:rPr>
              <a:t>кіріктірілген</a:t>
            </a:r>
            <a:r>
              <a:rPr lang="ru-RU" sz="28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latin typeface="Arial Narrow" panose="020B0606020202030204" pitchFamily="34" charset="0"/>
                <a:cs typeface="Times New Roman" panose="02020603050405020304" pitchFamily="18" charset="0"/>
              </a:rPr>
              <a:t>оқыту</a:t>
            </a:r>
            <a:r>
              <a:rPr lang="ru-RU" sz="28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kk-KZ" sz="28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(</a:t>
            </a:r>
            <a:r>
              <a:rPr lang="ru-RU" sz="28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С</a:t>
            </a:r>
            <a:r>
              <a:rPr lang="en-US" sz="28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LIL</a:t>
            </a:r>
            <a:r>
              <a:rPr lang="kk-KZ" sz="28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/</a:t>
            </a:r>
            <a:r>
              <a:rPr lang="en-US" sz="28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CBI</a:t>
            </a:r>
            <a:r>
              <a:rPr lang="kk-KZ" sz="28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)</a:t>
            </a:r>
            <a:endParaRPr lang="en-US" sz="2800" b="1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9771701"/>
              </p:ext>
            </p:extLst>
          </p:nvPr>
        </p:nvGraphicFramePr>
        <p:xfrm>
          <a:off x="385192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6588224" y="1675774"/>
            <a:ext cx="2339752" cy="252028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 smtClean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ctr"/>
            <a:endParaRPr lang="ru-RU" sz="2000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ctr"/>
            <a:endParaRPr lang="ru-RU" sz="2000" dirty="0" smtClean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dirty="0" err="1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Тілдік</a:t>
            </a:r>
            <a:r>
              <a:rPr lang="ru-RU" sz="20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пәндерде</a:t>
            </a:r>
            <a:r>
              <a:rPr lang="ru-RU" sz="20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мұғалімдер</a:t>
            </a:r>
            <a:r>
              <a:rPr lang="ru-RU" sz="20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география, биология, химия </a:t>
            </a:r>
            <a:endParaRPr lang="ru-RU" sz="2000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dirty="0" err="1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және</a:t>
            </a:r>
            <a:r>
              <a:rPr lang="ru-RU" sz="20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т.б</a:t>
            </a:r>
            <a:r>
              <a:rPr lang="ru-RU" sz="20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. </a:t>
            </a:r>
            <a:r>
              <a:rPr lang="ru-RU" sz="2000" dirty="0" err="1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пәндерден</a:t>
            </a:r>
            <a:r>
              <a:rPr lang="ru-RU" sz="20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алынған</a:t>
            </a:r>
            <a:r>
              <a:rPr lang="ru-RU" sz="20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арнайы</a:t>
            </a:r>
            <a:r>
              <a:rPr lang="ru-RU" sz="20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мәтіндерді</a:t>
            </a:r>
            <a:r>
              <a:rPr lang="ru-RU" sz="20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қолданады</a:t>
            </a:r>
            <a:r>
              <a:rPr lang="ru-RU" sz="20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.</a:t>
            </a:r>
            <a:endParaRPr lang="en-US" sz="2000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lvl="0" algn="ctr"/>
            <a:endParaRPr lang="ru-RU" sz="2000" dirty="0">
              <a:solidFill>
                <a:schemeClr val="tx1"/>
              </a:solidFill>
            </a:endParaRPr>
          </a:p>
          <a:p>
            <a:pPr algn="ctr"/>
            <a:r>
              <a:rPr lang="ru-RU" sz="20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и т.д.</a:t>
            </a:r>
            <a:endParaRPr lang="en-US" sz="2000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7504" y="1484784"/>
            <a:ext cx="2304256" cy="271127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Тілдік</a:t>
            </a:r>
            <a:r>
              <a:rPr lang="ru-RU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емес</a:t>
            </a:r>
            <a:r>
              <a:rPr lang="ru-RU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пәндерде</a:t>
            </a:r>
            <a:r>
              <a:rPr lang="ru-RU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мұғалімдер</a:t>
            </a:r>
            <a:r>
              <a:rPr lang="ru-RU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екінші</a:t>
            </a:r>
            <a:r>
              <a:rPr lang="ru-RU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және</a:t>
            </a:r>
            <a:r>
              <a:rPr lang="ru-RU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үшінші</a:t>
            </a:r>
            <a:r>
              <a:rPr lang="ru-RU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тілдерде</a:t>
            </a:r>
            <a:r>
              <a:rPr lang="ru-RU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пәнді</a:t>
            </a:r>
            <a:r>
              <a:rPr lang="ru-RU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оқыта</a:t>
            </a:r>
            <a:r>
              <a:rPr lang="ru-RU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отырып</a:t>
            </a:r>
            <a:r>
              <a:rPr lang="ru-RU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,  </a:t>
            </a:r>
            <a:r>
              <a:rPr lang="ru-RU" dirty="0" err="1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сонымен</a:t>
            </a:r>
            <a:r>
              <a:rPr lang="ru-RU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қатар</a:t>
            </a:r>
            <a:r>
              <a:rPr lang="ru-RU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сөйлеу</a:t>
            </a:r>
            <a:r>
              <a:rPr lang="ru-RU" b="1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әрекетінің</a:t>
            </a:r>
            <a:r>
              <a:rPr lang="ru-RU" b="1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4 </a:t>
            </a:r>
            <a:r>
              <a:rPr lang="ru-RU" b="1" dirty="0" err="1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түрін</a:t>
            </a:r>
            <a:r>
              <a:rPr lang="ru-RU" b="1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дамытады</a:t>
            </a:r>
            <a:r>
              <a:rPr lang="kk-KZ" b="1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: </a:t>
            </a:r>
            <a:r>
              <a:rPr lang="kk-KZ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тыңдалым, оқылым, айтылым және жазылым</a:t>
            </a:r>
            <a:r>
              <a:rPr lang="kk-KZ" b="1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. </a:t>
            </a:r>
            <a:endParaRPr lang="en-US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88224" y="4365104"/>
            <a:ext cx="2339752" cy="158417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 smtClean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Тілді</a:t>
            </a:r>
            <a:r>
              <a:rPr lang="ru-RU" sz="2000" dirty="0" smtClean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 smtClean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оқыту</a:t>
            </a:r>
            <a:r>
              <a:rPr lang="ru-RU" sz="2000" dirty="0" smtClean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 smtClean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үшін</a:t>
            </a:r>
            <a:r>
              <a:rPr lang="ru-RU" sz="2000" dirty="0" smtClean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 smtClean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маңызды</a:t>
            </a:r>
            <a:r>
              <a:rPr lang="ru-RU" sz="2000" dirty="0" smtClean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 smtClean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және</a:t>
            </a:r>
            <a:r>
              <a:rPr lang="ru-RU" sz="2000" dirty="0" smtClean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 smtClean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түпнұсқа</a:t>
            </a:r>
            <a:r>
              <a:rPr lang="ru-RU" sz="2000" dirty="0" smtClean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контекст </a:t>
            </a:r>
            <a:r>
              <a:rPr lang="ru-RU" sz="2000" dirty="0" err="1" smtClean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қолданылады</a:t>
            </a:r>
            <a:r>
              <a:rPr lang="ru-RU" sz="2000" dirty="0" smtClean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.</a:t>
            </a:r>
            <a:endParaRPr lang="en-US" sz="2000" b="1" dirty="0">
              <a:ln>
                <a:solidFill>
                  <a:schemeClr val="tx1"/>
                </a:solidFill>
              </a:ln>
              <a:solidFill>
                <a:schemeClr val="accent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7504" y="4509120"/>
            <a:ext cx="2232248" cy="19442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 sz="2000" dirty="0" smtClean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ctr"/>
            <a:endParaRPr lang="kk-KZ" sz="2000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ctr"/>
            <a:r>
              <a:rPr lang="kk-KZ" sz="20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Мұғалімдер әрбір сабақта тілдік мақсатты қояды және іске асырады. </a:t>
            </a:r>
            <a:endParaRPr lang="en-US" sz="2000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82B81-0758-4F7F-84B8-7FB537E20F1A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7916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692696"/>
            <a:ext cx="7750592" cy="601371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БІЛІМ БЕРУДІҢ МЕМЛЕКЕТТІК ЖАЛПЫҒА МІНДЕТТІ БІЛІМ БЕРУ СТАНДАРТЫ</a:t>
            </a:r>
            <a:r>
              <a:rPr lang="ru-RU" sz="20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2000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Білім</a:t>
            </a:r>
            <a:r>
              <a:rPr lang="ru-RU" sz="20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салалары</a:t>
            </a:r>
            <a:r>
              <a:rPr lang="ru-RU" sz="20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бойынша</a:t>
            </a:r>
            <a:r>
              <a:rPr lang="ru-RU" sz="20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оқушыларды</a:t>
            </a:r>
            <a:r>
              <a:rPr lang="ru-RU" sz="20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даярлау</a:t>
            </a:r>
            <a:r>
              <a:rPr lang="ru-RU" sz="20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деңгейіне</a:t>
            </a:r>
            <a:r>
              <a:rPr lang="ru-RU" sz="20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қойылатын</a:t>
            </a:r>
            <a:r>
              <a:rPr lang="ru-RU" sz="20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талаптар</a:t>
            </a:r>
            <a:endParaRPr lang="ru-RU" sz="20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827584" y="1556792"/>
            <a:ext cx="7595946" cy="59619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itchFamily="34" charset="0"/>
              <a:buNone/>
            </a:pPr>
            <a:r>
              <a:rPr lang="ru-RU" sz="2000" b="1" dirty="0" err="1" smtClean="0">
                <a:solidFill>
                  <a:prstClr val="black"/>
                </a:solidFill>
                <a:latin typeface="Arial Narrow" panose="020B0606020202030204" pitchFamily="34" charset="0"/>
              </a:rPr>
              <a:t>Пән</a:t>
            </a:r>
            <a:r>
              <a:rPr lang="ru-RU" sz="20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 </a:t>
            </a:r>
            <a:r>
              <a:rPr lang="ru-RU" sz="2000" b="1" dirty="0" err="1" smtClean="0">
                <a:solidFill>
                  <a:prstClr val="black"/>
                </a:solidFill>
                <a:latin typeface="Arial Narrow" panose="020B0606020202030204" pitchFamily="34" charset="0"/>
              </a:rPr>
              <a:t>бойынша</a:t>
            </a:r>
            <a:r>
              <a:rPr lang="ru-RU" sz="20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 </a:t>
            </a:r>
            <a:r>
              <a:rPr lang="ru-RU" sz="2000" b="1" dirty="0" err="1" smtClean="0">
                <a:solidFill>
                  <a:prstClr val="black"/>
                </a:solidFill>
                <a:latin typeface="Arial Narrow" panose="020B0606020202030204" pitchFamily="34" charset="0"/>
              </a:rPr>
              <a:t>оқу</a:t>
            </a:r>
            <a:r>
              <a:rPr lang="ru-RU" sz="20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 </a:t>
            </a:r>
            <a:r>
              <a:rPr lang="ru-RU" sz="2000" b="1" dirty="0" err="1" smtClean="0">
                <a:solidFill>
                  <a:prstClr val="black"/>
                </a:solidFill>
                <a:latin typeface="Arial Narrow" panose="020B0606020202030204" pitchFamily="34" charset="0"/>
              </a:rPr>
              <a:t>бағдарламасы</a:t>
            </a:r>
            <a:endParaRPr lang="ru-RU" sz="2000" b="1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2000" dirty="0" err="1" smtClean="0">
                <a:solidFill>
                  <a:prstClr val="black"/>
                </a:solidFill>
                <a:latin typeface="Arial Narrow" panose="020B0606020202030204" pitchFamily="34" charset="0"/>
              </a:rPr>
              <a:t>Пән</a:t>
            </a:r>
            <a:r>
              <a:rPr lang="ru-RU" sz="20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 </a:t>
            </a:r>
            <a:r>
              <a:rPr lang="ru-RU" sz="2000" dirty="0" err="1" smtClean="0">
                <a:solidFill>
                  <a:prstClr val="black"/>
                </a:solidFill>
                <a:latin typeface="Arial Narrow" panose="020B0606020202030204" pitchFamily="34" charset="0"/>
              </a:rPr>
              <a:t>бойынша</a:t>
            </a:r>
            <a:r>
              <a:rPr lang="ru-RU" sz="20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 </a:t>
            </a:r>
            <a:r>
              <a:rPr lang="ru-RU" sz="2000" dirty="0" err="1" smtClean="0">
                <a:solidFill>
                  <a:prstClr val="black"/>
                </a:solidFill>
                <a:latin typeface="Arial Narrow" panose="020B0606020202030204" pitchFamily="34" charset="0"/>
              </a:rPr>
              <a:t>оқу</a:t>
            </a:r>
            <a:r>
              <a:rPr lang="ru-RU" sz="20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 </a:t>
            </a:r>
            <a:r>
              <a:rPr lang="ru-RU" sz="2000" dirty="0" err="1" smtClean="0">
                <a:solidFill>
                  <a:prstClr val="black"/>
                </a:solidFill>
                <a:latin typeface="Arial Narrow" panose="020B0606020202030204" pitchFamily="34" charset="0"/>
              </a:rPr>
              <a:t>мақсаттары</a:t>
            </a:r>
            <a:r>
              <a:rPr lang="ru-RU" sz="20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 </a:t>
            </a:r>
            <a:r>
              <a:rPr lang="ru-RU" sz="2000" dirty="0" err="1" smtClean="0">
                <a:solidFill>
                  <a:prstClr val="black"/>
                </a:solidFill>
                <a:latin typeface="Arial Narrow" panose="020B0606020202030204" pitchFamily="34" charset="0"/>
              </a:rPr>
              <a:t>және</a:t>
            </a:r>
            <a:r>
              <a:rPr lang="ru-RU" sz="20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 </a:t>
            </a:r>
            <a:r>
              <a:rPr lang="ru-RU" sz="2000" dirty="0" err="1" smtClean="0">
                <a:solidFill>
                  <a:prstClr val="black"/>
                </a:solidFill>
                <a:latin typeface="Arial Narrow" panose="020B0606020202030204" pitchFamily="34" charset="0"/>
              </a:rPr>
              <a:t>күтілетін</a:t>
            </a:r>
            <a:r>
              <a:rPr lang="ru-RU" sz="20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 </a:t>
            </a:r>
            <a:r>
              <a:rPr lang="ru-RU" sz="2000" dirty="0" err="1" smtClean="0">
                <a:solidFill>
                  <a:prstClr val="black"/>
                </a:solidFill>
                <a:latin typeface="Arial Narrow" panose="020B0606020202030204" pitchFamily="34" charset="0"/>
              </a:rPr>
              <a:t>нәтижелер</a:t>
            </a:r>
            <a:endParaRPr lang="ru-RU" sz="20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827584" y="2357393"/>
            <a:ext cx="7595946" cy="62706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itchFamily="34" charset="0"/>
              <a:buNone/>
            </a:pPr>
            <a:endParaRPr lang="ru-RU" sz="2000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0" indent="0" algn="ctr">
              <a:spcBef>
                <a:spcPts val="0"/>
              </a:spcBef>
              <a:buFont typeface="Arial" pitchFamily="34" charset="0"/>
              <a:buNone/>
            </a:pPr>
            <a:r>
              <a:rPr lang="ru-RU" sz="2000" b="1" dirty="0" err="1" smtClean="0">
                <a:solidFill>
                  <a:prstClr val="black"/>
                </a:solidFill>
                <a:latin typeface="Arial Narrow" panose="020B0606020202030204" pitchFamily="34" charset="0"/>
              </a:rPr>
              <a:t>Оқу</a:t>
            </a:r>
            <a:r>
              <a:rPr lang="ru-RU" sz="20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 </a:t>
            </a:r>
            <a:r>
              <a:rPr lang="ru-RU" sz="2000" b="1" dirty="0" err="1" smtClean="0">
                <a:solidFill>
                  <a:prstClr val="black"/>
                </a:solidFill>
                <a:latin typeface="Arial Narrow" panose="020B0606020202030204" pitchFamily="34" charset="0"/>
              </a:rPr>
              <a:t>жоспары</a:t>
            </a:r>
            <a:endParaRPr lang="ru-RU" sz="2000" b="1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2000" dirty="0" err="1" smtClean="0">
                <a:latin typeface="Arial Narrow" panose="020B0606020202030204" pitchFamily="34" charset="0"/>
                <a:cs typeface="Times New Roman" panose="02020603050405020304" pitchFamily="18" charset="0"/>
              </a:rPr>
              <a:t>Бөлімдер</a:t>
            </a:r>
            <a:r>
              <a:rPr lang="ru-RU" sz="20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latin typeface="Arial Narrow" panose="020B0606020202030204" pitchFamily="34" charset="0"/>
                <a:cs typeface="Times New Roman" panose="02020603050405020304" pitchFamily="18" charset="0"/>
              </a:rPr>
              <a:t>тақырыптар</a:t>
            </a:r>
            <a:r>
              <a:rPr lang="ru-RU" sz="20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мен </a:t>
            </a:r>
            <a:r>
              <a:rPr lang="ru-RU" sz="2000" dirty="0" err="1" smtClean="0">
                <a:latin typeface="Arial Narrow" panose="020B0606020202030204" pitchFamily="34" charset="0"/>
                <a:cs typeface="Times New Roman" panose="02020603050405020304" pitchFamily="18" charset="0"/>
              </a:rPr>
              <a:t>тоқсандар</a:t>
            </a:r>
            <a:r>
              <a:rPr lang="ru-RU" sz="20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Arial Narrow" panose="020B0606020202030204" pitchFamily="34" charset="0"/>
                <a:cs typeface="Times New Roman" panose="02020603050405020304" pitchFamily="18" charset="0"/>
              </a:rPr>
              <a:t>бойынша</a:t>
            </a:r>
            <a:r>
              <a:rPr lang="ru-RU" sz="20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Arial Narrow" panose="020B0606020202030204" pitchFamily="34" charset="0"/>
                <a:cs typeface="Times New Roman" panose="02020603050405020304" pitchFamily="18" charset="0"/>
              </a:rPr>
              <a:t>оқу</a:t>
            </a:r>
            <a:r>
              <a:rPr lang="ru-RU" sz="20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Arial Narrow" panose="020B0606020202030204" pitchFamily="34" charset="0"/>
                <a:cs typeface="Times New Roman" panose="02020603050405020304" pitchFamily="18" charset="0"/>
              </a:rPr>
              <a:t>мақсаттары</a:t>
            </a:r>
            <a:r>
              <a:rPr lang="ru-RU" sz="20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Arial Narrow" panose="020B0606020202030204" pitchFamily="34" charset="0"/>
                <a:cs typeface="Times New Roman" panose="02020603050405020304" pitchFamily="18" charset="0"/>
              </a:rPr>
              <a:t>және</a:t>
            </a:r>
            <a:r>
              <a:rPr lang="ru-RU" sz="20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Arial Narrow" panose="020B0606020202030204" pitchFamily="34" charset="0"/>
                <a:cs typeface="Times New Roman" panose="02020603050405020304" pitchFamily="18" charset="0"/>
              </a:rPr>
              <a:t>күтілетін</a:t>
            </a:r>
            <a:r>
              <a:rPr lang="ru-RU" sz="20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Arial Narrow" panose="020B0606020202030204" pitchFamily="34" charset="0"/>
                <a:cs typeface="Times New Roman" panose="02020603050405020304" pitchFamily="18" charset="0"/>
              </a:rPr>
              <a:t>нәтижелер</a:t>
            </a:r>
            <a:r>
              <a:rPr lang="ru-RU" sz="20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 </a:t>
            </a:r>
            <a:endParaRPr lang="ru-RU" sz="20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Font typeface="Arial" pitchFamily="34" charset="0"/>
              <a:buNone/>
            </a:pPr>
            <a:endParaRPr lang="ru-RU" sz="20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849806" y="5315930"/>
            <a:ext cx="7595946" cy="55967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itchFamily="34" charset="0"/>
              <a:buNone/>
            </a:pPr>
            <a:r>
              <a:rPr lang="ru-RU" sz="1800" dirty="0" err="1" smtClean="0">
                <a:solidFill>
                  <a:prstClr val="black"/>
                </a:solidFill>
                <a:latin typeface="Arial Narrow" panose="020B0606020202030204" pitchFamily="34" charset="0"/>
              </a:rPr>
              <a:t>Бағалау</a:t>
            </a:r>
            <a:r>
              <a:rPr lang="ru-RU" sz="18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 </a:t>
            </a:r>
            <a:r>
              <a:rPr lang="ru-RU" sz="1800" dirty="0" err="1" smtClean="0">
                <a:solidFill>
                  <a:prstClr val="black"/>
                </a:solidFill>
                <a:latin typeface="Arial Narrow" panose="020B0606020202030204" pitchFamily="34" charset="0"/>
              </a:rPr>
              <a:t>өлшемдері</a:t>
            </a:r>
            <a:r>
              <a:rPr lang="ru-RU" sz="18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 </a:t>
            </a:r>
            <a:r>
              <a:rPr lang="ru-RU" sz="1800" dirty="0" err="1" smtClean="0">
                <a:solidFill>
                  <a:prstClr val="black"/>
                </a:solidFill>
                <a:latin typeface="Arial Narrow" panose="020B0606020202030204" pitchFamily="34" charset="0"/>
              </a:rPr>
              <a:t>негізінде</a:t>
            </a:r>
            <a:r>
              <a:rPr lang="ru-RU" sz="18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 </a:t>
            </a:r>
            <a:r>
              <a:rPr lang="ru-RU" sz="1800" dirty="0" err="1" smtClean="0">
                <a:solidFill>
                  <a:prstClr val="black"/>
                </a:solidFill>
                <a:latin typeface="Arial Narrow" panose="020B0606020202030204" pitchFamily="34" charset="0"/>
              </a:rPr>
              <a:t>формативті</a:t>
            </a:r>
            <a:r>
              <a:rPr lang="ru-RU" sz="18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 </a:t>
            </a:r>
            <a:r>
              <a:rPr lang="ru-RU" sz="1800" dirty="0" err="1" smtClean="0">
                <a:solidFill>
                  <a:prstClr val="black"/>
                </a:solidFill>
                <a:latin typeface="Arial Narrow" panose="020B0606020202030204" pitchFamily="34" charset="0"/>
              </a:rPr>
              <a:t>және</a:t>
            </a:r>
            <a:r>
              <a:rPr lang="ru-RU" sz="18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  </a:t>
            </a:r>
            <a:r>
              <a:rPr lang="ru-RU" sz="1800" dirty="0" err="1" smtClean="0">
                <a:solidFill>
                  <a:prstClr val="black"/>
                </a:solidFill>
                <a:latin typeface="Arial Narrow" panose="020B0606020202030204" pitchFamily="34" charset="0"/>
              </a:rPr>
              <a:t>жиынтық</a:t>
            </a:r>
            <a:r>
              <a:rPr lang="ru-RU" sz="18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 </a:t>
            </a:r>
            <a:r>
              <a:rPr lang="ru-RU" sz="1800" dirty="0" err="1" smtClean="0">
                <a:solidFill>
                  <a:prstClr val="black"/>
                </a:solidFill>
                <a:latin typeface="Arial Narrow" panose="020B0606020202030204" pitchFamily="34" charset="0"/>
              </a:rPr>
              <a:t>бағалау</a:t>
            </a:r>
            <a:endParaRPr lang="ru-RU" sz="18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144564" y="-8021"/>
            <a:ext cx="8229600" cy="50405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8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838238" y="3270607"/>
            <a:ext cx="4997933" cy="1792798"/>
          </a:xfrm>
          <a:prstGeom prst="rect">
            <a:avLst/>
          </a:prstGeom>
          <a:noFill/>
          <a:ln w="28575"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 smtClean="0">
                <a:latin typeface="Arial Narrow" panose="020B0606020202030204" pitchFamily="34" charset="0"/>
              </a:rPr>
              <a:t>Оқу</a:t>
            </a:r>
            <a:r>
              <a:rPr lang="ru-RU" sz="2000" b="1" dirty="0" smtClean="0">
                <a:latin typeface="Arial Narrow" panose="020B0606020202030204" pitchFamily="34" charset="0"/>
              </a:rPr>
              <a:t> </a:t>
            </a:r>
            <a:r>
              <a:rPr lang="ru-RU" sz="2000" b="1" dirty="0" err="1" smtClean="0">
                <a:latin typeface="Arial Narrow" panose="020B0606020202030204" pitchFamily="34" charset="0"/>
              </a:rPr>
              <a:t>мақсаттарына</a:t>
            </a:r>
            <a:r>
              <a:rPr lang="ru-RU" sz="2000" b="1" dirty="0" smtClean="0">
                <a:latin typeface="Arial Narrow" panose="020B0606020202030204" pitchFamily="34" charset="0"/>
              </a:rPr>
              <a:t> </a:t>
            </a:r>
            <a:r>
              <a:rPr lang="ru-RU" sz="2000" b="1" dirty="0" err="1" smtClean="0">
                <a:latin typeface="Arial Narrow" panose="020B0606020202030204" pitchFamily="34" charset="0"/>
              </a:rPr>
              <a:t>жетудегі</a:t>
            </a:r>
            <a:r>
              <a:rPr lang="ru-RU" sz="2000" b="1" dirty="0" smtClean="0">
                <a:latin typeface="Arial Narrow" panose="020B0606020202030204" pitchFamily="34" charset="0"/>
              </a:rPr>
              <a:t> </a:t>
            </a:r>
            <a:r>
              <a:rPr lang="ru-RU" sz="2000" b="1" dirty="0" err="1" smtClean="0">
                <a:latin typeface="Arial Narrow" panose="020B0606020202030204" pitchFamily="34" charset="0"/>
              </a:rPr>
              <a:t>бағалау</a:t>
            </a:r>
            <a:r>
              <a:rPr lang="ru-RU" sz="2000" b="1" dirty="0" smtClean="0">
                <a:latin typeface="Arial Narrow" panose="020B0606020202030204" pitchFamily="34" charset="0"/>
              </a:rPr>
              <a:t> </a:t>
            </a:r>
            <a:r>
              <a:rPr lang="ru-RU" sz="2000" b="1" dirty="0" err="1" smtClean="0">
                <a:latin typeface="Arial Narrow" panose="020B0606020202030204" pitchFamily="34" charset="0"/>
              </a:rPr>
              <a:t>өлшемдері</a:t>
            </a:r>
            <a:r>
              <a:rPr lang="ru-RU" sz="2000" b="1" dirty="0" smtClean="0">
                <a:latin typeface="Arial Narrow" panose="020B0606020202030204" pitchFamily="34" charset="0"/>
              </a:rPr>
              <a:t> </a:t>
            </a:r>
            <a:r>
              <a:rPr lang="ru-RU" sz="2000" b="1" dirty="0" err="1" smtClean="0">
                <a:latin typeface="Arial Narrow" panose="020B0606020202030204" pitchFamily="34" charset="0"/>
              </a:rPr>
              <a:t>келесілерде</a:t>
            </a:r>
            <a:r>
              <a:rPr lang="ru-RU" sz="2000" b="1" dirty="0" smtClean="0">
                <a:latin typeface="Arial Narrow" panose="020B0606020202030204" pitchFamily="34" charset="0"/>
              </a:rPr>
              <a:t> </a:t>
            </a:r>
            <a:r>
              <a:rPr lang="ru-RU" sz="2000" b="1" dirty="0" err="1" smtClean="0">
                <a:latin typeface="Arial Narrow" panose="020B0606020202030204" pitchFamily="34" charset="0"/>
              </a:rPr>
              <a:t>байқалады</a:t>
            </a:r>
            <a:r>
              <a:rPr lang="ru-RU" sz="2000" b="1" dirty="0" smtClean="0">
                <a:latin typeface="Arial Narrow" panose="020B0606020202030204" pitchFamily="34" charset="0"/>
              </a:rPr>
              <a:t>: </a:t>
            </a:r>
            <a:endParaRPr lang="ru-RU" sz="2000" b="1" dirty="0">
              <a:latin typeface="Arial Narrow" panose="020B0606020202030204" pitchFamily="34" charset="0"/>
            </a:endParaRPr>
          </a:p>
          <a:p>
            <a:pPr marL="715963"/>
            <a:r>
              <a:rPr lang="ru-RU" sz="2000" dirty="0" err="1" smtClean="0">
                <a:latin typeface="Arial Narrow" panose="020B0606020202030204" pitchFamily="34" charset="0"/>
              </a:rPr>
              <a:t>білімде</a:t>
            </a:r>
            <a:endParaRPr lang="ru-RU" sz="2000" dirty="0">
              <a:latin typeface="Arial Narrow" panose="020B0606020202030204" pitchFamily="34" charset="0"/>
            </a:endParaRPr>
          </a:p>
          <a:p>
            <a:pPr marL="715963"/>
            <a:r>
              <a:rPr lang="kk-KZ" sz="2000" dirty="0" smtClean="0">
                <a:latin typeface="Arial Narrow" panose="020B0606020202030204" pitchFamily="34" charset="0"/>
              </a:rPr>
              <a:t>көзқараста</a:t>
            </a:r>
            <a:endParaRPr lang="ru-RU" sz="2000" dirty="0">
              <a:latin typeface="Arial Narrow" panose="020B0606020202030204" pitchFamily="34" charset="0"/>
            </a:endParaRPr>
          </a:p>
          <a:p>
            <a:pPr marL="715963"/>
            <a:r>
              <a:rPr lang="kk-KZ" sz="2000" dirty="0" smtClean="0">
                <a:latin typeface="Arial Narrow" panose="020B0606020202030204" pitchFamily="34" charset="0"/>
              </a:rPr>
              <a:t>қолданыста</a:t>
            </a:r>
            <a:endParaRPr lang="en-US" sz="2000" dirty="0" smtClean="0">
              <a:latin typeface="Arial Narrow" panose="020B0606020202030204" pitchFamily="34" charset="0"/>
            </a:endParaRPr>
          </a:p>
          <a:p>
            <a:pPr marL="715963"/>
            <a:endParaRPr lang="ru-RU" sz="1050" dirty="0">
              <a:latin typeface="Arial Narrow" panose="020B0606020202030204" pitchFamily="34" charset="0"/>
            </a:endParaRPr>
          </a:p>
        </p:txBody>
      </p:sp>
      <p:cxnSp>
        <p:nvCxnSpPr>
          <p:cNvPr id="20" name="Прямая со стрелкой 19"/>
          <p:cNvCxnSpPr/>
          <p:nvPr/>
        </p:nvCxnSpPr>
        <p:spPr>
          <a:xfrm>
            <a:off x="5940152" y="3789040"/>
            <a:ext cx="86409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999012" y="3588985"/>
            <a:ext cx="1579164" cy="400110"/>
          </a:xfrm>
          <a:prstGeom prst="rect">
            <a:avLst/>
          </a:prstGeom>
          <a:noFill/>
          <a:ln w="28575"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dirty="0" err="1">
                <a:latin typeface="Arial Narrow" panose="020B0606020202030204" pitchFamily="34" charset="0"/>
              </a:rPr>
              <a:t>Т</a:t>
            </a:r>
            <a:r>
              <a:rPr lang="ru-RU" sz="2000" dirty="0" err="1" smtClean="0">
                <a:latin typeface="Arial Narrow" panose="020B0606020202030204" pitchFamily="34" charset="0"/>
              </a:rPr>
              <a:t>апсырмалар</a:t>
            </a:r>
            <a:r>
              <a:rPr lang="ru-RU" sz="2000" dirty="0" smtClean="0">
                <a:latin typeface="Arial Narrow" panose="020B0606020202030204" pitchFamily="34" charset="0"/>
              </a:rPr>
              <a:t> </a:t>
            </a:r>
            <a:endParaRPr lang="ru-RU" sz="2000" dirty="0">
              <a:latin typeface="Arial Narrow" panose="020B0606020202030204" pitchFamily="34" charset="0"/>
            </a:endParaRPr>
          </a:p>
        </p:txBody>
      </p:sp>
      <p:cxnSp>
        <p:nvCxnSpPr>
          <p:cNvPr id="28" name="Прямая со стрелкой 27"/>
          <p:cNvCxnSpPr/>
          <p:nvPr/>
        </p:nvCxnSpPr>
        <p:spPr>
          <a:xfrm flipH="1">
            <a:off x="6444208" y="4206722"/>
            <a:ext cx="1095521" cy="97587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1081744" y="6050676"/>
            <a:ext cx="7162664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>
                <a:latin typeface="Arial Narrow" panose="020B0606020202030204" pitchFamily="34" charset="0"/>
              </a:rPr>
              <a:t>Қорытынды</a:t>
            </a:r>
            <a:r>
              <a:rPr lang="ru-RU" dirty="0" smtClean="0">
                <a:latin typeface="Arial Narrow" panose="020B0606020202030204" pitchFamily="34" charset="0"/>
              </a:rPr>
              <a:t> </a:t>
            </a:r>
            <a:r>
              <a:rPr lang="ru-RU" dirty="0" err="1" smtClean="0">
                <a:latin typeface="Arial Narrow" panose="020B0606020202030204" pitchFamily="34" charset="0"/>
              </a:rPr>
              <a:t>баға</a:t>
            </a:r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48" name="Стрелка вниз 47"/>
          <p:cNvSpPr/>
          <p:nvPr/>
        </p:nvSpPr>
        <p:spPr>
          <a:xfrm>
            <a:off x="178200" y="744021"/>
            <a:ext cx="484632" cy="5441240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 Narrow" panose="020B0606020202030204" pitchFamily="34" charset="0"/>
            </a:endParaRPr>
          </a:p>
        </p:txBody>
      </p:sp>
      <p:sp>
        <p:nvSpPr>
          <p:cNvPr id="49" name="Стрелка вправо 48"/>
          <p:cNvSpPr/>
          <p:nvPr/>
        </p:nvSpPr>
        <p:spPr>
          <a:xfrm rot="16200000">
            <a:off x="6318651" y="3199025"/>
            <a:ext cx="5003683" cy="484632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 Narrow" panose="020B0606020202030204" pitchFamily="34" charset="0"/>
            </a:endParaRPr>
          </a:p>
        </p:txBody>
      </p:sp>
      <p:cxnSp>
        <p:nvCxnSpPr>
          <p:cNvPr id="19" name="Прямая со стрелкой 18"/>
          <p:cNvCxnSpPr/>
          <p:nvPr/>
        </p:nvCxnSpPr>
        <p:spPr>
          <a:xfrm>
            <a:off x="1081744" y="1294067"/>
            <a:ext cx="0" cy="5254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1081744" y="2010316"/>
            <a:ext cx="0" cy="5254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1081744" y="3021273"/>
            <a:ext cx="0" cy="5254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3708264" y="3873408"/>
            <a:ext cx="145326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 smtClean="0">
                <a:latin typeface="Arial Narrow" panose="020B0606020202030204" pitchFamily="34" charset="0"/>
              </a:rPr>
              <a:t>талдауда</a:t>
            </a:r>
            <a:endParaRPr lang="ru-RU" sz="2000" dirty="0">
              <a:latin typeface="Arial Narrow" panose="020B0606020202030204" pitchFamily="34" charset="0"/>
            </a:endParaRPr>
          </a:p>
          <a:p>
            <a:r>
              <a:rPr lang="ru-RU" sz="2000" dirty="0" err="1" smtClean="0">
                <a:latin typeface="Arial Narrow" panose="020B0606020202030204" pitchFamily="34" charset="0"/>
              </a:rPr>
              <a:t>синтезде</a:t>
            </a:r>
            <a:endParaRPr lang="ru-RU" sz="2000" dirty="0">
              <a:latin typeface="Arial Narrow" panose="020B0606020202030204" pitchFamily="34" charset="0"/>
            </a:endParaRPr>
          </a:p>
          <a:p>
            <a:r>
              <a:rPr lang="ru-RU" sz="2000" dirty="0" err="1" smtClean="0">
                <a:latin typeface="Arial Narrow" panose="020B0606020202030204" pitchFamily="34" charset="0"/>
              </a:rPr>
              <a:t>бағалауда</a:t>
            </a:r>
            <a:r>
              <a:rPr lang="ru-RU" sz="2000" dirty="0" smtClean="0">
                <a:latin typeface="Arial Narrow" panose="020B0606020202030204" pitchFamily="34" charset="0"/>
              </a:rPr>
              <a:t> </a:t>
            </a:r>
            <a:endParaRPr lang="ru-RU" sz="2000" dirty="0">
              <a:latin typeface="Arial Narrow" panose="020B0606020202030204" pitchFamily="34" charset="0"/>
            </a:endParaRPr>
          </a:p>
        </p:txBody>
      </p:sp>
      <p:cxnSp>
        <p:nvCxnSpPr>
          <p:cNvPr id="21" name="Прямая со стрелкой 20"/>
          <p:cNvCxnSpPr/>
          <p:nvPr/>
        </p:nvCxnSpPr>
        <p:spPr>
          <a:xfrm>
            <a:off x="7164288" y="5680458"/>
            <a:ext cx="0" cy="5254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2754929" y="48353"/>
            <a:ext cx="34499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err="1" smtClean="0">
                <a:solidFill>
                  <a:prstClr val="black"/>
                </a:solidFill>
                <a:latin typeface="Arial Narrow" panose="020B0606020202030204" pitchFamily="34" charset="0"/>
              </a:rPr>
              <a:t>Критериалды</a:t>
            </a:r>
            <a:r>
              <a:rPr lang="ru-RU" sz="28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 </a:t>
            </a:r>
            <a:r>
              <a:rPr lang="ru-RU" sz="2800" b="1" dirty="0" err="1" smtClean="0">
                <a:solidFill>
                  <a:prstClr val="black"/>
                </a:solidFill>
                <a:latin typeface="Arial Narrow" panose="020B0606020202030204" pitchFamily="34" charset="0"/>
              </a:rPr>
              <a:t>бағалау</a:t>
            </a:r>
            <a:endParaRPr lang="ru-RU" sz="28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82B81-0758-4F7F-84B8-7FB537E20F1A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2309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5532226"/>
              </p:ext>
            </p:extLst>
          </p:nvPr>
        </p:nvGraphicFramePr>
        <p:xfrm>
          <a:off x="107503" y="1732785"/>
          <a:ext cx="8928992" cy="4656139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1095630"/>
                <a:gridCol w="3229551"/>
                <a:gridCol w="4603811"/>
              </a:tblGrid>
              <a:tr h="328063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1" dirty="0" err="1" smtClean="0">
                          <a:latin typeface="Arial Narrow" panose="020B0606020202030204" pitchFamily="34" charset="0"/>
                        </a:rPr>
                        <a:t>Дағдылар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marL="68580" marR="68580" marT="45706" marB="45706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baseline="0" dirty="0" err="1" smtClean="0">
                          <a:latin typeface="Arial Narrow" panose="020B0606020202030204" pitchFamily="34" charset="0"/>
                        </a:rPr>
                        <a:t>Бағалау</a:t>
                      </a:r>
                      <a:r>
                        <a:rPr lang="ru-RU" sz="1400" b="1" baseline="0" dirty="0" smtClean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400" b="1" baseline="0" dirty="0" err="1" smtClean="0">
                          <a:latin typeface="Arial Narrow" panose="020B0606020202030204" pitchFamily="34" charset="0"/>
                        </a:rPr>
                        <a:t>өлшемдері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marL="68580" marR="68580" marT="45706" marB="45706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kk-KZ" sz="1400" b="1" dirty="0" smtClean="0">
                          <a:latin typeface="Arial Narrow" panose="020B0606020202030204" pitchFamily="34" charset="0"/>
                        </a:rPr>
                        <a:t>Тапсырмалар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marL="68580" marR="68580" marT="45706" marB="45706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47347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 err="1" smtClean="0">
                          <a:latin typeface="Arial Narrow" panose="020B0606020202030204" pitchFamily="34" charset="0"/>
                        </a:rPr>
                        <a:t>Оқушы</a:t>
                      </a:r>
                      <a:r>
                        <a:rPr lang="ru-RU" sz="1400" dirty="0" smtClean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400" dirty="0" err="1" smtClean="0">
                          <a:latin typeface="Arial Narrow" panose="020B0606020202030204" pitchFamily="34" charset="0"/>
                        </a:rPr>
                        <a:t>оқу</a:t>
                      </a:r>
                      <a:r>
                        <a:rPr lang="ru-RU" sz="1400" dirty="0" smtClean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400" dirty="0" err="1" smtClean="0">
                          <a:latin typeface="Arial Narrow" panose="020B0606020202030204" pitchFamily="34" charset="0"/>
                        </a:rPr>
                        <a:t>мақсаттарына</a:t>
                      </a:r>
                      <a:r>
                        <a:rPr lang="ru-RU" sz="1400" dirty="0" smtClean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400" dirty="0" err="1" smtClean="0">
                          <a:latin typeface="Arial Narrow" panose="020B0606020202030204" pitchFamily="34" charset="0"/>
                        </a:rPr>
                        <a:t>қол</a:t>
                      </a:r>
                      <a:r>
                        <a:rPr lang="ru-RU" sz="1400" baseline="0" dirty="0" smtClean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400" baseline="0" dirty="0" err="1" smtClean="0">
                          <a:latin typeface="Arial Narrow" panose="020B0606020202030204" pitchFamily="34" charset="0"/>
                        </a:rPr>
                        <a:t>жеткізеді</a:t>
                      </a:r>
                      <a:r>
                        <a:rPr lang="ru-RU" sz="1400" baseline="0" dirty="0" smtClean="0">
                          <a:latin typeface="Arial Narrow" panose="020B0606020202030204" pitchFamily="34" charset="0"/>
                        </a:rPr>
                        <a:t>, </a:t>
                      </a:r>
                      <a:r>
                        <a:rPr lang="ru-RU" sz="1400" baseline="0" dirty="0" err="1" smtClean="0">
                          <a:latin typeface="Arial Narrow" panose="020B0606020202030204" pitchFamily="34" charset="0"/>
                        </a:rPr>
                        <a:t>егер</a:t>
                      </a:r>
                      <a:r>
                        <a:rPr lang="ru-RU" sz="1400" baseline="0" dirty="0" smtClean="0">
                          <a:latin typeface="Arial Narrow" panose="020B0606020202030204" pitchFamily="34" charset="0"/>
                        </a:rPr>
                        <a:t>:</a:t>
                      </a:r>
                      <a:endParaRPr lang="ru-RU" sz="1400" i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marL="68580" marR="68580" marT="45706" marB="45706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tabLst>
                          <a:tab pos="179388" algn="l"/>
                        </a:tabLst>
                      </a:pPr>
                      <a:endParaRPr lang="ru-RU" sz="1400" i="0" dirty="0" smtClean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marT="45706" marB="45706"/>
                </a:tc>
              </a:tr>
              <a:tr h="68077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dirty="0" err="1" smtClean="0">
                          <a:latin typeface="Arial Narrow" panose="020B0606020202030204" pitchFamily="34" charset="0"/>
                        </a:rPr>
                        <a:t>Білім</a:t>
                      </a:r>
                      <a:endParaRPr lang="ru-RU" sz="1400" baseline="0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45706" marB="45706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err="1" smtClean="0">
                          <a:effectLst/>
                          <a:latin typeface="Arial Narrow" panose="020B0606020202030204" pitchFamily="34" charset="0"/>
                        </a:rPr>
                        <a:t>металдардың</a:t>
                      </a:r>
                      <a:r>
                        <a:rPr lang="ru-RU" sz="1400" kern="1200" baseline="0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400" kern="1200" baseline="0" dirty="0" err="1" smtClean="0">
                          <a:effectLst/>
                          <a:latin typeface="Arial Narrow" panose="020B0606020202030204" pitchFamily="34" charset="0"/>
                        </a:rPr>
                        <a:t>белсенділік</a:t>
                      </a:r>
                      <a:r>
                        <a:rPr lang="ru-RU" sz="1400" kern="1200" baseline="0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400" kern="1200" baseline="0" dirty="0" err="1" smtClean="0">
                          <a:effectLst/>
                          <a:latin typeface="Arial Narrow" panose="020B0606020202030204" pitchFamily="34" charset="0"/>
                        </a:rPr>
                        <a:t>қатарын</a:t>
                      </a:r>
                      <a:r>
                        <a:rPr lang="ru-RU" sz="1400" kern="1200" baseline="0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400" kern="1200" baseline="0" dirty="0" err="1" smtClean="0">
                          <a:effectLst/>
                          <a:latin typeface="Arial Narrow" panose="020B0606020202030204" pitchFamily="34" charset="0"/>
                        </a:rPr>
                        <a:t>біледі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400" b="0" dirty="0" smtClean="0">
                          <a:effectLst/>
                          <a:latin typeface="Arial Narrow" panose="020B0606020202030204" pitchFamily="34" charset="0"/>
                        </a:rPr>
                        <a:t>Зертханалық тәжірибе: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400" dirty="0" smtClean="0">
                          <a:effectLst/>
                          <a:latin typeface="Arial Narrow" panose="020B0606020202030204" pitchFamily="34" charset="0"/>
                        </a:rPr>
                        <a:t>Металдарды қолдана отырып, металдардың белсенділік қатарын</a:t>
                      </a:r>
                      <a:r>
                        <a:rPr lang="kk-KZ" sz="1400" baseline="0" dirty="0" smtClean="0">
                          <a:effectLst/>
                          <a:latin typeface="Arial Narrow" panose="020B0606020202030204" pitchFamily="34" charset="0"/>
                        </a:rPr>
                        <a:t> құрастырыңыз: </a:t>
                      </a:r>
                      <a:r>
                        <a:rPr lang="kk-KZ" sz="1400" dirty="0" smtClean="0">
                          <a:effectLst/>
                          <a:latin typeface="Arial Narrow" panose="020B0606020202030204" pitchFamily="34" charset="0"/>
                        </a:rPr>
                        <a:t>мырыш, алюминий,</a:t>
                      </a:r>
                      <a:r>
                        <a:rPr lang="kk-KZ" sz="1400" baseline="0" dirty="0" smtClean="0">
                          <a:effectLst/>
                          <a:latin typeface="Arial Narrow" panose="020B0606020202030204" pitchFamily="34" charset="0"/>
                        </a:rPr>
                        <a:t> күміс және</a:t>
                      </a:r>
                      <a:r>
                        <a:rPr lang="kk-KZ" sz="1400" dirty="0" smtClean="0">
                          <a:effectLst/>
                          <a:latin typeface="Arial Narrow" panose="020B0606020202030204" pitchFamily="34" charset="0"/>
                        </a:rPr>
                        <a:t> АgNO</a:t>
                      </a:r>
                      <a:r>
                        <a:rPr lang="kk-KZ" sz="1400" baseline="-25000" dirty="0" smtClean="0"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  <a:r>
                        <a:rPr lang="kk-KZ" sz="1400" dirty="0">
                          <a:effectLst/>
                          <a:latin typeface="Arial Narrow" panose="020B0606020202030204" pitchFamily="34" charset="0"/>
                        </a:rPr>
                        <a:t>, ZnSO</a:t>
                      </a:r>
                      <a:r>
                        <a:rPr lang="kk-KZ" sz="1400" baseline="-25000" dirty="0">
                          <a:effectLst/>
                          <a:latin typeface="Arial Narrow" panose="020B0606020202030204" pitchFamily="34" charset="0"/>
                        </a:rPr>
                        <a:t>4</a:t>
                      </a:r>
                      <a:r>
                        <a:rPr lang="kk-KZ" sz="1400" dirty="0">
                          <a:effectLst/>
                          <a:latin typeface="Arial Narrow" panose="020B0606020202030204" pitchFamily="34" charset="0"/>
                        </a:rPr>
                        <a:t>, </a:t>
                      </a:r>
                      <a:r>
                        <a:rPr lang="kk-KZ" sz="1400" dirty="0" smtClean="0">
                          <a:effectLst/>
                          <a:latin typeface="Arial Narrow" panose="020B0606020202030204" pitchFamily="34" charset="0"/>
                        </a:rPr>
                        <a:t>AlCl</a:t>
                      </a:r>
                      <a:r>
                        <a:rPr lang="kk-KZ" sz="1400" baseline="-25000" dirty="0" smtClean="0">
                          <a:effectLst/>
                          <a:latin typeface="Arial Narrow" panose="020B0606020202030204" pitchFamily="34" charset="0"/>
                        </a:rPr>
                        <a:t>3  </a:t>
                      </a:r>
                      <a:r>
                        <a:rPr lang="kk-KZ" sz="1400" baseline="0" dirty="0" smtClean="0">
                          <a:effectLst/>
                          <a:latin typeface="Arial Narrow" panose="020B0606020202030204" pitchFamily="34" charset="0"/>
                        </a:rPr>
                        <a:t>тұздарының ерітіндісі</a:t>
                      </a:r>
                      <a:endParaRPr lang="ru-RU" sz="1400" dirty="0">
                        <a:effectLst/>
                        <a:latin typeface="Arial Narrow" panose="020B060602020203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85725" marR="85725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8338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aseline="0" dirty="0" err="1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Түсіну</a:t>
                      </a:r>
                      <a:endParaRPr lang="ru-RU" sz="1400" baseline="0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45706" marB="45706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анағұрлым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белсенді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металдар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 аз </a:t>
                      </a:r>
                      <a:r>
                        <a:rPr kumimoji="0" lang="ru-RU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белсенді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металдардың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орнын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ауыстыра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алатынын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түсінеді</a:t>
                      </a:r>
                      <a:endParaRPr kumimoji="0" lang="en-US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400" b="0" dirty="0" smtClean="0">
                          <a:effectLst/>
                          <a:latin typeface="Arial Narrow" panose="020B0606020202030204" pitchFamily="34" charset="0"/>
                        </a:rPr>
                        <a:t>Зертханалық тәжірибе</a:t>
                      </a:r>
                      <a:r>
                        <a:rPr lang="kk-KZ" sz="1400" b="0" baseline="0" dirty="0" smtClean="0">
                          <a:effectLst/>
                          <a:latin typeface="Arial Narrow" panose="020B0606020202030204" pitchFamily="34" charset="0"/>
                        </a:rPr>
                        <a:t> нәтижелерін қолдана отырып, металдың белсенділік қатарын құрастыру кезінде өзіңіздің жауабыңызды түсіндіріңіз. </a:t>
                      </a:r>
                      <a:endParaRPr lang="ru-RU" sz="1400" dirty="0">
                        <a:effectLst/>
                        <a:latin typeface="Arial Narrow" panose="020B060602020203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85725" marR="85725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61381">
                <a:tc>
                  <a:txBody>
                    <a:bodyPr/>
                    <a:lstStyle/>
                    <a:p>
                      <a:r>
                        <a:rPr lang="ru-RU" sz="1400" baseline="0" dirty="0" err="1" smtClean="0">
                          <a:latin typeface="Arial Narrow" panose="020B0606020202030204" pitchFamily="34" charset="0"/>
                        </a:rPr>
                        <a:t>Қолдану</a:t>
                      </a:r>
                      <a:endParaRPr lang="ru-RU" sz="1400" dirty="0"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45706" marB="45706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err="1" smtClean="0">
                          <a:effectLst/>
                          <a:latin typeface="Arial Narrow" panose="020B0606020202030204" pitchFamily="34" charset="0"/>
                        </a:rPr>
                        <a:t>алмасу</a:t>
                      </a:r>
                      <a:r>
                        <a:rPr lang="ru-RU" sz="1400" kern="1200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400" kern="1200" dirty="0" err="1" smtClean="0">
                          <a:effectLst/>
                          <a:latin typeface="Arial Narrow" panose="020B0606020202030204" pitchFamily="34" charset="0"/>
                        </a:rPr>
                        <a:t>реакциясын</a:t>
                      </a:r>
                      <a:r>
                        <a:rPr lang="ru-RU" sz="1400" kern="1200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400" kern="1200" dirty="0" err="1" smtClean="0">
                          <a:effectLst/>
                          <a:latin typeface="Arial Narrow" panose="020B0606020202030204" pitchFamily="34" charset="0"/>
                        </a:rPr>
                        <a:t>түсіндіру</a:t>
                      </a:r>
                      <a:r>
                        <a:rPr lang="ru-RU" sz="1400" kern="1200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400" kern="1200" dirty="0" err="1" smtClean="0">
                          <a:effectLst/>
                          <a:latin typeface="Arial Narrow" panose="020B0606020202030204" pitchFamily="34" charset="0"/>
                        </a:rPr>
                        <a:t>үшін</a:t>
                      </a:r>
                      <a:r>
                        <a:rPr lang="ru-RU" sz="1400" kern="1200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400" kern="1200" dirty="0" err="1" smtClean="0">
                          <a:effectLst/>
                          <a:latin typeface="Arial Narrow" panose="020B0606020202030204" pitchFamily="34" charset="0"/>
                        </a:rPr>
                        <a:t>металдардың</a:t>
                      </a:r>
                      <a:r>
                        <a:rPr lang="ru-RU" sz="1400" kern="1200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400" kern="1200" dirty="0" err="1" smtClean="0">
                          <a:effectLst/>
                          <a:latin typeface="Arial Narrow" panose="020B0606020202030204" pitchFamily="34" charset="0"/>
                        </a:rPr>
                        <a:t>белсенділік</a:t>
                      </a:r>
                      <a:r>
                        <a:rPr lang="ru-RU" sz="1400" kern="1200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400" kern="1200" dirty="0" err="1" smtClean="0">
                          <a:effectLst/>
                          <a:latin typeface="Arial Narrow" panose="020B0606020202030204" pitchFamily="34" charset="0"/>
                        </a:rPr>
                        <a:t>қатарын</a:t>
                      </a:r>
                      <a:r>
                        <a:rPr lang="ru-RU" sz="1400" kern="1200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400" kern="1200" dirty="0" err="1" smtClean="0">
                          <a:effectLst/>
                          <a:latin typeface="Arial Narrow" panose="020B0606020202030204" pitchFamily="34" charset="0"/>
                        </a:rPr>
                        <a:t>қолданады</a:t>
                      </a:r>
                      <a:endParaRPr lang="ru-RU" sz="1400" kern="1200" dirty="0" smtClean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8580" marR="68580" marT="45706" marB="45706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effectLst/>
                          <a:latin typeface="Arial Narrow" panose="020B0606020202030204" pitchFamily="34" charset="0"/>
                        </a:rPr>
                        <a:t>Е</a:t>
                      </a:r>
                      <a:r>
                        <a:rPr lang="en-GB" sz="1400" kern="1200" dirty="0" err="1" smtClean="0">
                          <a:effectLst/>
                          <a:latin typeface="Arial Narrow" panose="020B0606020202030204" pitchFamily="34" charset="0"/>
                        </a:rPr>
                        <a:t>сли</a:t>
                      </a:r>
                      <a:r>
                        <a:rPr lang="en-GB" sz="1400" kern="1200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GB" sz="1400" kern="1200" dirty="0" err="1" smtClean="0">
                          <a:effectLst/>
                          <a:latin typeface="Arial Narrow" panose="020B0606020202030204" pitchFamily="34" charset="0"/>
                        </a:rPr>
                        <a:t>поместить</a:t>
                      </a:r>
                      <a:r>
                        <a:rPr lang="en-GB" sz="1400" kern="1200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GB" sz="1400" kern="1200" dirty="0" err="1" smtClean="0">
                          <a:effectLst/>
                          <a:latin typeface="Arial Narrow" panose="020B0606020202030204" pitchFamily="34" charset="0"/>
                        </a:rPr>
                        <a:t>каплю</a:t>
                      </a:r>
                      <a:r>
                        <a:rPr lang="en-GB" sz="1400" kern="1200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GB" sz="1400" kern="1200" dirty="0" err="1" smtClean="0">
                          <a:effectLst/>
                          <a:latin typeface="Arial Narrow" panose="020B0606020202030204" pitchFamily="34" charset="0"/>
                        </a:rPr>
                        <a:t>ртути</a:t>
                      </a:r>
                      <a:r>
                        <a:rPr lang="en-GB" sz="1400" kern="1200" dirty="0" smtClean="0">
                          <a:effectLst/>
                          <a:latin typeface="Arial Narrow" panose="020B0606020202030204" pitchFamily="34" charset="0"/>
                        </a:rPr>
                        <a:t> в </a:t>
                      </a:r>
                      <a:r>
                        <a:rPr lang="en-GB" sz="1400" kern="1200" dirty="0" err="1" smtClean="0">
                          <a:effectLst/>
                          <a:latin typeface="Arial Narrow" panose="020B0606020202030204" pitchFamily="34" charset="0"/>
                        </a:rPr>
                        <a:t>раствор</a:t>
                      </a:r>
                      <a:r>
                        <a:rPr lang="en-GB" sz="1400" kern="1200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GB" sz="1400" kern="1200" dirty="0" err="1" smtClean="0">
                          <a:effectLst/>
                          <a:latin typeface="Arial Narrow" panose="020B0606020202030204" pitchFamily="34" charset="0"/>
                        </a:rPr>
                        <a:t>нитрата</a:t>
                      </a:r>
                      <a:r>
                        <a:rPr lang="en-GB" sz="1400" kern="1200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GB" sz="1400" kern="1200" dirty="0" err="1" smtClean="0">
                          <a:effectLst/>
                          <a:latin typeface="Arial Narrow" panose="020B0606020202030204" pitchFamily="34" charset="0"/>
                        </a:rPr>
                        <a:t>серебра</a:t>
                      </a:r>
                      <a:r>
                        <a:rPr lang="kk-KZ" sz="1400" kern="1200" dirty="0" smtClean="0">
                          <a:effectLst/>
                          <a:latin typeface="Arial Narrow" panose="020B0606020202030204" pitchFamily="34" charset="0"/>
                        </a:rPr>
                        <a:t> AgNO</a:t>
                      </a:r>
                      <a:r>
                        <a:rPr lang="kk-KZ" sz="1400" kern="1200" baseline="-25000" dirty="0" smtClean="0">
                          <a:effectLst/>
                          <a:latin typeface="Arial Narrow" panose="020B0606020202030204" pitchFamily="34" charset="0"/>
                        </a:rPr>
                        <a:t>3 </a:t>
                      </a:r>
                      <a:r>
                        <a:rPr lang="kk-KZ" sz="1400" kern="1200" baseline="0" dirty="0" smtClean="0">
                          <a:effectLst/>
                          <a:latin typeface="Arial Narrow" panose="020B0606020202030204" pitchFamily="34" charset="0"/>
                        </a:rPr>
                        <a:t>күміс нитраты ерітіндісіне сынап тамшысын қосқанда металдың жылтыр кристалдары пайда болады.</a:t>
                      </a:r>
                      <a:r>
                        <a:rPr lang="kk-KZ" sz="1400" kern="1200" dirty="0" smtClean="0">
                          <a:effectLst/>
                          <a:latin typeface="Arial Narrow" panose="020B0606020202030204" pitchFamily="34" charset="0"/>
                        </a:rPr>
                        <a:t> Себебін </a:t>
                      </a:r>
                      <a:r>
                        <a:rPr lang="kk-KZ" sz="1400" kern="1200" baseline="0" dirty="0" smtClean="0">
                          <a:effectLst/>
                          <a:latin typeface="Arial Narrow" panose="020B0606020202030204" pitchFamily="34" charset="0"/>
                        </a:rPr>
                        <a:t>түсіндіріңіз.</a:t>
                      </a:r>
                      <a:endParaRPr lang="en-US" sz="1400" kern="1200" dirty="0" smtClean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45706" marB="45706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3868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aseline="0" dirty="0" smtClean="0">
                          <a:latin typeface="Arial Narrow" panose="020B0606020202030204" pitchFamily="34" charset="0"/>
                        </a:rPr>
                        <a:t>Синтез</a:t>
                      </a:r>
                      <a:endParaRPr lang="ru-RU" sz="1400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45706" marB="45706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err="1" smtClean="0">
                          <a:effectLst/>
                          <a:latin typeface="Arial Narrow" panose="020B0606020202030204" pitchFamily="34" charset="0"/>
                        </a:rPr>
                        <a:t>белгісіз</a:t>
                      </a:r>
                      <a:r>
                        <a:rPr lang="ru-RU" sz="1400" kern="1200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400" kern="1200" dirty="0" err="1" smtClean="0">
                          <a:effectLst/>
                          <a:latin typeface="Arial Narrow" panose="020B0606020202030204" pitchFamily="34" charset="0"/>
                        </a:rPr>
                        <a:t>реакциялардың</a:t>
                      </a:r>
                      <a:r>
                        <a:rPr lang="ru-RU" sz="1400" kern="1200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400" kern="1200" dirty="0" err="1" smtClean="0">
                          <a:effectLst/>
                          <a:latin typeface="Arial Narrow" panose="020B0606020202030204" pitchFamily="34" charset="0"/>
                        </a:rPr>
                        <a:t>нәтижесін</a:t>
                      </a:r>
                      <a:r>
                        <a:rPr lang="ru-RU" sz="1400" kern="1200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400" kern="1200" dirty="0" err="1" smtClean="0">
                          <a:effectLst/>
                          <a:latin typeface="Arial Narrow" panose="020B0606020202030204" pitchFamily="34" charset="0"/>
                        </a:rPr>
                        <a:t>болжайды</a:t>
                      </a:r>
                      <a:r>
                        <a:rPr lang="ru-RU" sz="1400" kern="1200" baseline="0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400" kern="1200" baseline="0" dirty="0" err="1" smtClean="0">
                          <a:effectLst/>
                          <a:latin typeface="Arial Narrow" panose="020B0606020202030204" pitchFamily="34" charset="0"/>
                        </a:rPr>
                        <a:t>және</a:t>
                      </a:r>
                      <a:r>
                        <a:rPr lang="ru-RU" sz="1400" kern="1200" baseline="0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400" kern="1200" dirty="0" err="1" smtClean="0">
                          <a:effectLst/>
                          <a:latin typeface="Arial Narrow" panose="020B0606020202030204" pitchFamily="34" charset="0"/>
                        </a:rPr>
                        <a:t>үш</a:t>
                      </a:r>
                      <a:r>
                        <a:rPr lang="ru-RU" sz="1400" kern="1200" dirty="0" smtClean="0">
                          <a:effectLst/>
                          <a:latin typeface="Arial Narrow" panose="020B0606020202030204" pitchFamily="34" charset="0"/>
                        </a:rPr>
                        <a:t> реакция </a:t>
                      </a:r>
                      <a:r>
                        <a:rPr lang="ru-RU" sz="1400" kern="1200" dirty="0" err="1" smtClean="0">
                          <a:effectLst/>
                          <a:latin typeface="Arial Narrow" panose="020B0606020202030204" pitchFamily="34" charset="0"/>
                        </a:rPr>
                        <a:t>үшін</a:t>
                      </a:r>
                      <a:r>
                        <a:rPr lang="ru-RU" sz="1400" kern="1200" baseline="0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400" kern="1200" baseline="0" dirty="0" err="1" smtClean="0">
                          <a:effectLst/>
                          <a:latin typeface="Arial Narrow" panose="020B0606020202030204" pitchFamily="34" charset="0"/>
                        </a:rPr>
                        <a:t>ауызша</a:t>
                      </a:r>
                      <a:r>
                        <a:rPr lang="ru-RU" sz="1400" kern="1200" baseline="0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400" kern="1200" baseline="0" dirty="0" err="1" smtClean="0">
                          <a:effectLst/>
                          <a:latin typeface="Arial Narrow" panose="020B0606020202030204" pitchFamily="34" charset="0"/>
                        </a:rPr>
                        <a:t>теңдеуді</a:t>
                      </a:r>
                      <a:r>
                        <a:rPr lang="ru-RU" sz="1400" kern="1200" baseline="0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400" kern="1200" baseline="0" dirty="0" err="1" smtClean="0">
                          <a:effectLst/>
                          <a:latin typeface="Arial Narrow" panose="020B0606020202030204" pitchFamily="34" charset="0"/>
                        </a:rPr>
                        <a:t>жазады</a:t>
                      </a:r>
                      <a:r>
                        <a:rPr lang="ru-RU" sz="1400" kern="1200" baseline="0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endParaRPr lang="en-US" sz="1400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45706" marB="45706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66700" indent="-266700">
                        <a:buNone/>
                      </a:pPr>
                      <a:r>
                        <a:rPr lang="ru-RU" sz="1400" b="0" kern="1200" dirty="0" smtClean="0">
                          <a:effectLst/>
                          <a:latin typeface="Arial Narrow" panose="020B0606020202030204" pitchFamily="34" charset="0"/>
                        </a:rPr>
                        <a:t>1) </a:t>
                      </a:r>
                      <a:r>
                        <a:rPr lang="ru-RU" sz="1400" b="0" kern="1200" dirty="0" err="1" smtClean="0">
                          <a:effectLst/>
                          <a:latin typeface="Arial Narrow" panose="020B0606020202030204" pitchFamily="34" charset="0"/>
                        </a:rPr>
                        <a:t>Пікірлерді</a:t>
                      </a:r>
                      <a:r>
                        <a:rPr lang="ru-RU" sz="1400" b="0" kern="1200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400" b="0" kern="1200" dirty="0" err="1" smtClean="0">
                          <a:effectLst/>
                          <a:latin typeface="Arial Narrow" panose="020B0606020202030204" pitchFamily="34" charset="0"/>
                        </a:rPr>
                        <a:t>толықтырыңыз</a:t>
                      </a:r>
                      <a:r>
                        <a:rPr lang="ru-RU" sz="1400" b="0" kern="1200" dirty="0" smtClean="0">
                          <a:effectLst/>
                          <a:latin typeface="Arial Narrow" panose="020B0606020202030204" pitchFamily="34" charset="0"/>
                        </a:rPr>
                        <a:t>:</a:t>
                      </a:r>
                    </a:p>
                    <a:p>
                      <a:pPr marL="342900" indent="-342900">
                        <a:buFont typeface="+mj-lt"/>
                        <a:buAutoNum type="alphaLcParenR"/>
                        <a:tabLst>
                          <a:tab pos="179388" algn="l"/>
                        </a:tabLst>
                      </a:pPr>
                      <a:r>
                        <a:rPr lang="ru-RU" sz="1400" kern="1200" baseline="0" dirty="0" smtClean="0">
                          <a:effectLst/>
                          <a:latin typeface="Arial Narrow" panose="020B0606020202030204" pitchFamily="34" charset="0"/>
                        </a:rPr>
                        <a:t>…</a:t>
                      </a:r>
                      <a:r>
                        <a:rPr lang="ru-RU" sz="1400" kern="1200" baseline="0" dirty="0" err="1" smtClean="0">
                          <a:effectLst/>
                          <a:latin typeface="Arial Narrow" panose="020B0606020202030204" pitchFamily="34" charset="0"/>
                        </a:rPr>
                        <a:t>алған</a:t>
                      </a:r>
                      <a:r>
                        <a:rPr lang="ru-RU" sz="1400" kern="1200" baseline="0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400" kern="1200" baseline="0" dirty="0" err="1" smtClean="0">
                          <a:effectLst/>
                          <a:latin typeface="Arial Narrow" panose="020B0606020202030204" pitchFamily="34" charset="0"/>
                        </a:rPr>
                        <a:t>кезде</a:t>
                      </a:r>
                      <a:r>
                        <a:rPr lang="ru-RU" sz="1400" kern="1200" baseline="0" dirty="0" smtClean="0">
                          <a:effectLst/>
                          <a:latin typeface="Arial Narrow" panose="020B0606020202030204" pitchFamily="34" charset="0"/>
                        </a:rPr>
                        <a:t> алюминий сульфаты </a:t>
                      </a:r>
                      <a:r>
                        <a:rPr lang="ru-RU" sz="1400" kern="1200" baseline="0" dirty="0" err="1" smtClean="0">
                          <a:effectLst/>
                          <a:latin typeface="Arial Narrow" panose="020B0606020202030204" pitchFamily="34" charset="0"/>
                        </a:rPr>
                        <a:t>қалайымен</a:t>
                      </a:r>
                      <a:r>
                        <a:rPr lang="ru-RU" sz="1400" kern="1200" baseline="0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400" kern="1200" baseline="0" dirty="0" err="1" smtClean="0">
                          <a:effectLst/>
                          <a:latin typeface="Arial Narrow" panose="020B0606020202030204" pitchFamily="34" charset="0"/>
                        </a:rPr>
                        <a:t>өзара</a:t>
                      </a:r>
                      <a:r>
                        <a:rPr lang="ru-RU" sz="1400" kern="1200" baseline="0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400" kern="1200" baseline="0" dirty="0" err="1" smtClean="0">
                          <a:effectLst/>
                          <a:latin typeface="Arial Narrow" panose="020B0606020202030204" pitchFamily="34" charset="0"/>
                        </a:rPr>
                        <a:t>әрекеттеседі</a:t>
                      </a:r>
                      <a:r>
                        <a:rPr lang="ru-RU" sz="1400" kern="1200" baseline="0" dirty="0" smtClean="0">
                          <a:effectLst/>
                          <a:latin typeface="Arial Narrow" panose="020B0606020202030204" pitchFamily="34" charset="0"/>
                        </a:rPr>
                        <a:t>. </a:t>
                      </a:r>
                    </a:p>
                    <a:p>
                      <a:pPr marL="342900" indent="-342900">
                        <a:buFont typeface="+mj-lt"/>
                        <a:buAutoNum type="alphaLcParenR"/>
                        <a:tabLst>
                          <a:tab pos="179388" algn="l"/>
                        </a:tabLst>
                      </a:pPr>
                      <a:r>
                        <a:rPr lang="ru-RU" sz="1400" kern="1200" dirty="0" smtClean="0">
                          <a:effectLst/>
                          <a:latin typeface="Arial Narrow" panose="020B0606020202030204" pitchFamily="34" charset="0"/>
                        </a:rPr>
                        <a:t>Хром </a:t>
                      </a:r>
                      <a:r>
                        <a:rPr lang="ru-RU" sz="1400" kern="1200" dirty="0" err="1" smtClean="0">
                          <a:effectLst/>
                          <a:latin typeface="Arial Narrow" panose="020B0606020202030204" pitchFamily="34" charset="0"/>
                        </a:rPr>
                        <a:t>сульфатынан</a:t>
                      </a:r>
                      <a:r>
                        <a:rPr lang="ru-RU" sz="1400" kern="1200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400" kern="1200" dirty="0" err="1" smtClean="0">
                          <a:effectLst/>
                          <a:latin typeface="Arial Narrow" panose="020B0606020202030204" pitchFamily="34" charset="0"/>
                        </a:rPr>
                        <a:t>алынған</a:t>
                      </a:r>
                      <a:r>
                        <a:rPr lang="ru-RU" sz="1400" kern="1200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400" kern="1200" dirty="0" err="1" smtClean="0">
                          <a:effectLst/>
                          <a:latin typeface="Arial Narrow" panose="020B0606020202030204" pitchFamily="34" charset="0"/>
                        </a:rPr>
                        <a:t>хромды</a:t>
                      </a:r>
                      <a:r>
                        <a:rPr lang="ru-RU" sz="1400" kern="1200" dirty="0" smtClean="0">
                          <a:effectLst/>
                          <a:latin typeface="Arial Narrow" panose="020B0606020202030204" pitchFamily="34" charset="0"/>
                        </a:rPr>
                        <a:t> ….</a:t>
                      </a:r>
                      <a:r>
                        <a:rPr lang="ru-RU" sz="1400" kern="1200" dirty="0" err="1" smtClean="0">
                          <a:effectLst/>
                          <a:latin typeface="Arial Narrow" panose="020B0606020202030204" pitchFamily="34" charset="0"/>
                        </a:rPr>
                        <a:t>көмегімен</a:t>
                      </a:r>
                      <a:r>
                        <a:rPr lang="ru-RU" sz="1400" kern="1200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400" kern="1200" dirty="0" err="1" smtClean="0">
                          <a:effectLst/>
                          <a:latin typeface="Arial Narrow" panose="020B0606020202030204" pitchFamily="34" charset="0"/>
                        </a:rPr>
                        <a:t>ығыстырып</a:t>
                      </a:r>
                      <a:r>
                        <a:rPr lang="ru-RU" sz="1400" kern="1200" baseline="0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400" kern="1200" baseline="0" dirty="0" err="1" smtClean="0">
                          <a:effectLst/>
                          <a:latin typeface="Arial Narrow" panose="020B0606020202030204" pitchFamily="34" charset="0"/>
                        </a:rPr>
                        <a:t>шығар</a:t>
                      </a:r>
                      <a:r>
                        <a:rPr lang="ru-RU" sz="1400" kern="1200" dirty="0" err="1" smtClean="0">
                          <a:effectLst/>
                          <a:latin typeface="Arial Narrow" panose="020B0606020202030204" pitchFamily="34" charset="0"/>
                        </a:rPr>
                        <a:t>уға</a:t>
                      </a:r>
                      <a:r>
                        <a:rPr lang="ru-RU" sz="1400" kern="1200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400" kern="1200" dirty="0" err="1" smtClean="0">
                          <a:effectLst/>
                          <a:latin typeface="Arial Narrow" panose="020B0606020202030204" pitchFamily="34" charset="0"/>
                        </a:rPr>
                        <a:t>болады</a:t>
                      </a:r>
                      <a:r>
                        <a:rPr lang="ru-RU" sz="1400" kern="1200" dirty="0" smtClean="0">
                          <a:effectLst/>
                          <a:latin typeface="Arial Narrow" panose="020B0606020202030204" pitchFamily="34" charset="0"/>
                        </a:rPr>
                        <a:t>. </a:t>
                      </a:r>
                      <a:endParaRPr lang="en-US" sz="1400" b="1" kern="1200" dirty="0" smtClean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342900" indent="-342900">
                        <a:buFont typeface="+mj-lt"/>
                        <a:buAutoNum type="alphaLcParenR"/>
                        <a:tabLst>
                          <a:tab pos="179388" algn="l"/>
                        </a:tabLst>
                      </a:pPr>
                      <a:r>
                        <a:rPr lang="ru-RU" sz="1400" kern="1200" dirty="0" smtClean="0">
                          <a:effectLst/>
                          <a:latin typeface="Arial Narrow" panose="020B0606020202030204" pitchFamily="34" charset="0"/>
                        </a:rPr>
                        <a:t>Никель тек </a:t>
                      </a:r>
                      <a:r>
                        <a:rPr lang="ru-RU" sz="1400" kern="1200" dirty="0" err="1" smtClean="0">
                          <a:effectLst/>
                          <a:latin typeface="Arial Narrow" panose="020B0606020202030204" pitchFamily="34" charset="0"/>
                        </a:rPr>
                        <a:t>қана</a:t>
                      </a:r>
                      <a:r>
                        <a:rPr lang="ru-RU" sz="1400" kern="1200" dirty="0" smtClean="0">
                          <a:effectLst/>
                          <a:latin typeface="Arial Narrow" panose="020B0606020202030204" pitchFamily="34" charset="0"/>
                        </a:rPr>
                        <a:t> …..</a:t>
                      </a:r>
                      <a:r>
                        <a:rPr lang="ru-RU" sz="1400" kern="1200" dirty="0" err="1" smtClean="0">
                          <a:effectLst/>
                          <a:latin typeface="Arial Narrow" panose="020B0606020202030204" pitchFamily="34" charset="0"/>
                        </a:rPr>
                        <a:t>тұздарымен</a:t>
                      </a:r>
                      <a:r>
                        <a:rPr lang="ru-RU" sz="1400" kern="1200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400" kern="1200" dirty="0" err="1" smtClean="0">
                          <a:effectLst/>
                          <a:latin typeface="Arial Narrow" panose="020B0606020202030204" pitchFamily="34" charset="0"/>
                        </a:rPr>
                        <a:t>әрекет</a:t>
                      </a:r>
                      <a:r>
                        <a:rPr lang="ru-RU" sz="1400" kern="1200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400" kern="1200" dirty="0" err="1" smtClean="0">
                          <a:effectLst/>
                          <a:latin typeface="Arial Narrow" panose="020B0606020202030204" pitchFamily="34" charset="0"/>
                        </a:rPr>
                        <a:t>жасай</a:t>
                      </a:r>
                      <a:r>
                        <a:rPr lang="ru-RU" sz="1400" kern="1200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400" kern="1200" dirty="0" err="1" smtClean="0">
                          <a:effectLst/>
                          <a:latin typeface="Arial Narrow" panose="020B0606020202030204" pitchFamily="34" charset="0"/>
                        </a:rPr>
                        <a:t>алады</a:t>
                      </a:r>
                      <a:r>
                        <a:rPr lang="ru-RU" sz="1400" kern="1200" dirty="0" smtClean="0">
                          <a:effectLst/>
                          <a:latin typeface="Arial Narrow" panose="020B0606020202030204" pitchFamily="34" charset="0"/>
                        </a:rPr>
                        <a:t>.</a:t>
                      </a:r>
                      <a:endParaRPr lang="ru-RU" sz="1400" b="0" kern="1200" dirty="0" smtClean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0" indent="0">
                        <a:buFont typeface="+mj-lt"/>
                        <a:buNone/>
                        <a:tabLst>
                          <a:tab pos="355600" algn="l"/>
                        </a:tabLst>
                      </a:pPr>
                      <a:r>
                        <a:rPr lang="ru-RU" sz="1400" b="0" kern="1200" dirty="0" smtClean="0">
                          <a:effectLst/>
                          <a:latin typeface="Arial Narrow" panose="020B0606020202030204" pitchFamily="34" charset="0"/>
                        </a:rPr>
                        <a:t>2) </a:t>
                      </a:r>
                      <a:r>
                        <a:rPr lang="ru-RU" sz="1400" b="0" kern="1200" dirty="0" err="1" smtClean="0">
                          <a:effectLst/>
                          <a:latin typeface="Arial Narrow" panose="020B0606020202030204" pitchFamily="34" charset="0"/>
                        </a:rPr>
                        <a:t>Металдарды</a:t>
                      </a:r>
                      <a:r>
                        <a:rPr lang="ru-RU" sz="1400" b="0" kern="1200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400" b="0" kern="1200" dirty="0" err="1" smtClean="0">
                          <a:effectLst/>
                          <a:latin typeface="Arial Narrow" panose="020B0606020202030204" pitchFamily="34" charset="0"/>
                        </a:rPr>
                        <a:t>белсенділігіне</a:t>
                      </a:r>
                      <a:r>
                        <a:rPr lang="ru-RU" sz="1400" b="0" kern="1200" baseline="0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400" b="0" kern="1200" baseline="0" dirty="0" err="1" smtClean="0">
                          <a:effectLst/>
                          <a:latin typeface="Arial Narrow" panose="020B0606020202030204" pitchFamily="34" charset="0"/>
                        </a:rPr>
                        <a:t>қарай</a:t>
                      </a:r>
                      <a:r>
                        <a:rPr lang="ru-RU" sz="1400" b="0" kern="1200" baseline="0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400" b="0" kern="1200" baseline="0" dirty="0" err="1" smtClean="0">
                          <a:effectLst/>
                          <a:latin typeface="Arial Narrow" panose="020B0606020202030204" pitchFamily="34" charset="0"/>
                        </a:rPr>
                        <a:t>топтастырыңыз</a:t>
                      </a:r>
                      <a:r>
                        <a:rPr lang="ru-RU" sz="1400" b="0" kern="1200" baseline="0" dirty="0" smtClean="0">
                          <a:effectLst/>
                          <a:latin typeface="Arial Narrow" panose="020B0606020202030204" pitchFamily="34" charset="0"/>
                        </a:rPr>
                        <a:t>. </a:t>
                      </a:r>
                      <a:endParaRPr lang="en-US" sz="1400" b="0" kern="1200" dirty="0" smtClean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8580" marR="68580" marT="45706" marB="45706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6" name="Прямоугольник 3"/>
          <p:cNvSpPr>
            <a:spLocks noChangeArrowheads="1"/>
          </p:cNvSpPr>
          <p:nvPr/>
        </p:nvSpPr>
        <p:spPr bwMode="auto">
          <a:xfrm>
            <a:off x="251520" y="571045"/>
            <a:ext cx="856895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6700"/>
              </a:buClr>
              <a:buSzPct val="75000"/>
              <a:buFont typeface="Wingdings 2" pitchFamily="18" charset="2"/>
              <a:buChar char="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09465"/>
              </a:buClr>
              <a:buSzPct val="70000"/>
              <a:buFont typeface="Wingdings" pitchFamily="2" charset="2"/>
              <a:buChar char=""/>
              <a:defRPr sz="20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956B43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56B43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56B43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56B43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56B43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 b="1" dirty="0" err="1" smtClean="0">
                <a:latin typeface="Arial Narrow" pitchFamily="34" charset="0"/>
              </a:rPr>
              <a:t>Пән</a:t>
            </a:r>
            <a:r>
              <a:rPr lang="ru-RU" altLang="ru-RU" sz="1400" dirty="0" smtClean="0">
                <a:latin typeface="Arial Narrow" pitchFamily="34" charset="0"/>
              </a:rPr>
              <a:t>: Химия                                  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 b="1" dirty="0" err="1" smtClean="0">
                <a:latin typeface="Arial Narrow" pitchFamily="34" charset="0"/>
              </a:rPr>
              <a:t>Сынып</a:t>
            </a:r>
            <a:r>
              <a:rPr lang="ru-RU" altLang="ru-RU" sz="1400" b="1" dirty="0" smtClean="0">
                <a:latin typeface="Arial Narrow" pitchFamily="34" charset="0"/>
              </a:rPr>
              <a:t>: </a:t>
            </a:r>
            <a:r>
              <a:rPr lang="ru-RU" altLang="ru-RU" sz="1400" dirty="0" smtClean="0">
                <a:latin typeface="Arial Narrow" pitchFamily="34" charset="0"/>
              </a:rPr>
              <a:t>8-сынып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 b="1" dirty="0" err="1" smtClean="0">
                <a:latin typeface="Arial Narrow" pitchFamily="34" charset="0"/>
              </a:rPr>
              <a:t>Бөлім</a:t>
            </a:r>
            <a:r>
              <a:rPr lang="ru-RU" altLang="ru-RU" sz="1400" dirty="0" smtClean="0">
                <a:latin typeface="Arial Narrow" pitchFamily="34" charset="0"/>
              </a:rPr>
              <a:t>: </a:t>
            </a:r>
            <a:r>
              <a:rPr lang="ru-RU" altLang="ru-RU" sz="1400" dirty="0" err="1" smtClean="0">
                <a:latin typeface="Arial Narrow" pitchFamily="34" charset="0"/>
              </a:rPr>
              <a:t>Металдардың</a:t>
            </a:r>
            <a:r>
              <a:rPr lang="ru-RU" altLang="ru-RU" sz="1400" dirty="0" smtClean="0">
                <a:latin typeface="Arial Narrow" pitchFamily="34" charset="0"/>
              </a:rPr>
              <a:t> </a:t>
            </a:r>
            <a:r>
              <a:rPr lang="ru-RU" altLang="ru-RU" sz="1400" dirty="0" err="1" smtClean="0">
                <a:latin typeface="Arial Narrow" pitchFamily="34" charset="0"/>
              </a:rPr>
              <a:t>салыстырмалы</a:t>
            </a:r>
            <a:r>
              <a:rPr lang="ru-RU" altLang="ru-RU" sz="1400" dirty="0" smtClean="0">
                <a:latin typeface="Arial Narrow" pitchFamily="34" charset="0"/>
              </a:rPr>
              <a:t> </a:t>
            </a:r>
            <a:r>
              <a:rPr lang="ru-RU" altLang="ru-RU" sz="1400" dirty="0" err="1" smtClean="0">
                <a:latin typeface="Arial Narrow" pitchFamily="34" charset="0"/>
              </a:rPr>
              <a:t>қасиеттері</a:t>
            </a:r>
            <a:r>
              <a:rPr lang="ru-RU" altLang="ru-RU" sz="1400" dirty="0" smtClean="0">
                <a:latin typeface="Arial Narrow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 b="1" dirty="0" err="1" smtClean="0">
                <a:latin typeface="Arial Narrow" pitchFamily="34" charset="0"/>
              </a:rPr>
              <a:t>Оқу</a:t>
            </a:r>
            <a:r>
              <a:rPr lang="ru-RU" altLang="ru-RU" sz="1400" b="1" dirty="0" smtClean="0">
                <a:latin typeface="Arial Narrow" pitchFamily="34" charset="0"/>
              </a:rPr>
              <a:t> </a:t>
            </a:r>
            <a:r>
              <a:rPr lang="ru-RU" altLang="ru-RU" sz="1400" b="1" dirty="0" err="1" smtClean="0">
                <a:latin typeface="Arial Narrow" pitchFamily="34" charset="0"/>
              </a:rPr>
              <a:t>мақсаттары</a:t>
            </a:r>
            <a:r>
              <a:rPr lang="ru-RU" altLang="ru-RU" sz="1400" dirty="0" smtClean="0">
                <a:latin typeface="Arial Narrow" pitchFamily="34" charset="0"/>
              </a:rPr>
              <a:t>: </a:t>
            </a:r>
            <a:r>
              <a:rPr lang="ru-RU" altLang="ru-RU" sz="1400" dirty="0" err="1" smtClean="0">
                <a:latin typeface="Arial Narrow" pitchFamily="34" charset="0"/>
              </a:rPr>
              <a:t>белгісіз</a:t>
            </a:r>
            <a:r>
              <a:rPr lang="ru-RU" altLang="ru-RU" sz="1400" dirty="0" smtClean="0">
                <a:latin typeface="Arial Narrow" pitchFamily="34" charset="0"/>
              </a:rPr>
              <a:t> реакция </a:t>
            </a:r>
            <a:r>
              <a:rPr lang="ru-RU" altLang="ru-RU" sz="1400" dirty="0" err="1" smtClean="0">
                <a:latin typeface="Arial Narrow" pitchFamily="34" charset="0"/>
              </a:rPr>
              <a:t>нәтижелерін</a:t>
            </a:r>
            <a:r>
              <a:rPr lang="ru-RU" altLang="ru-RU" sz="1400" dirty="0" smtClean="0">
                <a:latin typeface="Arial Narrow" pitchFamily="34" charset="0"/>
              </a:rPr>
              <a:t> </a:t>
            </a:r>
            <a:r>
              <a:rPr lang="ru-RU" altLang="ru-RU" sz="1400" dirty="0" err="1" smtClean="0">
                <a:latin typeface="Arial Narrow" pitchFamily="34" charset="0"/>
              </a:rPr>
              <a:t>болжау</a:t>
            </a:r>
            <a:r>
              <a:rPr lang="ru-RU" altLang="ru-RU" sz="1400" dirty="0" smtClean="0">
                <a:latin typeface="Arial Narrow" pitchFamily="34" charset="0"/>
              </a:rPr>
              <a:t> </a:t>
            </a:r>
            <a:r>
              <a:rPr lang="ru-RU" altLang="ru-RU" sz="1400" dirty="0" err="1" smtClean="0">
                <a:latin typeface="Arial Narrow" pitchFamily="34" charset="0"/>
              </a:rPr>
              <a:t>үшін</a:t>
            </a:r>
            <a:r>
              <a:rPr lang="ru-RU" altLang="ru-RU" sz="1400" dirty="0" smtClean="0">
                <a:latin typeface="Arial Narrow" pitchFamily="34" charset="0"/>
              </a:rPr>
              <a:t> </a:t>
            </a:r>
            <a:r>
              <a:rPr lang="ru-RU" altLang="ru-RU" sz="1400" dirty="0" err="1" smtClean="0">
                <a:latin typeface="Arial Narrow" pitchFamily="34" charset="0"/>
              </a:rPr>
              <a:t>металдардың</a:t>
            </a:r>
            <a:r>
              <a:rPr lang="ru-RU" altLang="ru-RU" sz="1400" dirty="0" smtClean="0">
                <a:latin typeface="Arial Narrow" pitchFamily="34" charset="0"/>
              </a:rPr>
              <a:t> </a:t>
            </a:r>
            <a:r>
              <a:rPr lang="ru-RU" altLang="ru-RU" sz="1400" dirty="0" err="1" smtClean="0">
                <a:latin typeface="Arial Narrow" pitchFamily="34" charset="0"/>
              </a:rPr>
              <a:t>белсенділік</a:t>
            </a:r>
            <a:r>
              <a:rPr lang="ru-RU" altLang="ru-RU" sz="1400" dirty="0" smtClean="0">
                <a:latin typeface="Arial Narrow" pitchFamily="34" charset="0"/>
              </a:rPr>
              <a:t> </a:t>
            </a:r>
            <a:r>
              <a:rPr lang="ru-RU" altLang="ru-RU" sz="1400" dirty="0" err="1" smtClean="0">
                <a:latin typeface="Arial Narrow" pitchFamily="34" charset="0"/>
              </a:rPr>
              <a:t>қатарын</a:t>
            </a:r>
            <a:r>
              <a:rPr lang="ru-RU" altLang="ru-RU" sz="1400" dirty="0" smtClean="0">
                <a:latin typeface="Arial Narrow" pitchFamily="34" charset="0"/>
              </a:rPr>
              <a:t> </a:t>
            </a:r>
            <a:r>
              <a:rPr lang="ru-RU" altLang="ru-RU" sz="1400" dirty="0" err="1" smtClean="0">
                <a:latin typeface="Arial Narrow" pitchFamily="34" charset="0"/>
              </a:rPr>
              <a:t>қолдану</a:t>
            </a:r>
            <a:endParaRPr lang="ru-RU" altLang="ru-RU" sz="1400" dirty="0" smtClean="0">
              <a:latin typeface="Arial Narrow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55576" y="81862"/>
            <a:ext cx="78488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latin typeface="Arial Narrow" panose="020B0606020202030204" pitchFamily="34" charset="0"/>
              </a:rPr>
              <a:t>Бағалау</a:t>
            </a:r>
            <a:r>
              <a:rPr lang="ru-RU" sz="2800" b="1" dirty="0" smtClean="0">
                <a:latin typeface="Arial Narrow" panose="020B0606020202030204" pitchFamily="34" charset="0"/>
              </a:rPr>
              <a:t> </a:t>
            </a:r>
            <a:r>
              <a:rPr lang="ru-RU" sz="2800" b="1" dirty="0" err="1" smtClean="0">
                <a:latin typeface="Arial Narrow" panose="020B0606020202030204" pitchFamily="34" charset="0"/>
              </a:rPr>
              <a:t>өлшемдерін</a:t>
            </a:r>
            <a:r>
              <a:rPr lang="ru-RU" sz="2800" b="1" dirty="0" smtClean="0">
                <a:latin typeface="Arial Narrow" panose="020B0606020202030204" pitchFamily="34" charset="0"/>
              </a:rPr>
              <a:t> </a:t>
            </a:r>
            <a:r>
              <a:rPr lang="ru-RU" sz="2800" b="1" dirty="0" err="1" smtClean="0">
                <a:latin typeface="Arial Narrow" panose="020B0606020202030204" pitchFamily="34" charset="0"/>
              </a:rPr>
              <a:t>қолдану</a:t>
            </a:r>
            <a:r>
              <a:rPr lang="ru-RU" sz="2800" b="1" dirty="0" smtClean="0">
                <a:latin typeface="Arial Narrow" panose="020B0606020202030204" pitchFamily="34" charset="0"/>
              </a:rPr>
              <a:t> </a:t>
            </a:r>
            <a:r>
              <a:rPr lang="ru-RU" sz="2800" b="1" dirty="0" err="1" smtClean="0">
                <a:latin typeface="Arial Narrow" panose="020B0606020202030204" pitchFamily="34" charset="0"/>
              </a:rPr>
              <a:t>үлгісі</a:t>
            </a:r>
            <a:endParaRPr lang="ru-RU" sz="2800" b="1" dirty="0">
              <a:latin typeface="Arial Narrow" panose="020B060602020203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82B81-0758-4F7F-84B8-7FB537E20F1A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7380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5"/>
          <p:cNvGrpSpPr/>
          <p:nvPr/>
        </p:nvGrpSpPr>
        <p:grpSpPr>
          <a:xfrm>
            <a:off x="4644008" y="2131647"/>
            <a:ext cx="4394426" cy="3601607"/>
            <a:chOff x="5796136" y="3579924"/>
            <a:chExt cx="5400600" cy="3378676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5796136" y="3579924"/>
              <a:ext cx="5400600" cy="3378676"/>
            </a:xfrm>
            <a:prstGeom prst="roundRect">
              <a:avLst/>
            </a:prstGeom>
            <a:ln w="571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51" name="Picture 3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671" t="11250" r="13672" b="17500"/>
            <a:stretch/>
          </p:blipFill>
          <p:spPr bwMode="auto">
            <a:xfrm>
              <a:off x="6259242" y="3646204"/>
              <a:ext cx="4474388" cy="3246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err="1" smtClean="0"/>
              <a:t>Белсенді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оқыту</a:t>
            </a:r>
            <a:r>
              <a:rPr lang="ru-RU" sz="3200" b="1" dirty="0" smtClean="0"/>
              <a:t>: </a:t>
            </a:r>
            <a:br>
              <a:rPr lang="ru-RU" sz="3200" b="1" dirty="0" smtClean="0"/>
            </a:br>
            <a:r>
              <a:rPr lang="ru-RU" sz="3200" b="1" dirty="0" err="1" smtClean="0"/>
              <a:t>мұғалім</a:t>
            </a:r>
            <a:r>
              <a:rPr lang="ru-RU" sz="3200" b="1" dirty="0" smtClean="0"/>
              <a:t> мен </a:t>
            </a:r>
            <a:r>
              <a:rPr lang="ru-RU" sz="3200" b="1" dirty="0" err="1" smtClean="0"/>
              <a:t>оқушының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рөлі</a:t>
            </a:r>
            <a:endParaRPr lang="ru-RU" sz="32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394CF-B5FF-4EE4-9215-BE3BBE3E975D}" type="slidenum">
              <a:rPr lang="ru-RU" smtClean="0"/>
              <a:pPr/>
              <a:t>24</a:t>
            </a:fld>
            <a:endParaRPr lang="ru-RU"/>
          </a:p>
        </p:txBody>
      </p:sp>
      <p:grpSp>
        <p:nvGrpSpPr>
          <p:cNvPr id="4" name="Группа 4"/>
          <p:cNvGrpSpPr/>
          <p:nvPr/>
        </p:nvGrpSpPr>
        <p:grpSpPr>
          <a:xfrm>
            <a:off x="113735" y="2154906"/>
            <a:ext cx="4242241" cy="3578349"/>
            <a:chOff x="1563" y="3479324"/>
            <a:chExt cx="4714453" cy="3378676"/>
          </a:xfrm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1563" y="3479324"/>
              <a:ext cx="4714453" cy="3378676"/>
            </a:xfrm>
            <a:prstGeom prst="roundRect">
              <a:avLst/>
            </a:prstGeom>
            <a:ln w="571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50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953" t="31250" r="12031" b="14375"/>
            <a:stretch/>
          </p:blipFill>
          <p:spPr bwMode="auto">
            <a:xfrm>
              <a:off x="253590" y="3636006"/>
              <a:ext cx="4210397" cy="3065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9" name="Двойная стрелка влево/вправо 8"/>
          <p:cNvSpPr/>
          <p:nvPr/>
        </p:nvSpPr>
        <p:spPr>
          <a:xfrm>
            <a:off x="4067943" y="3265883"/>
            <a:ext cx="792089" cy="64807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3135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1340156"/>
              </p:ext>
            </p:extLst>
          </p:nvPr>
        </p:nvGraphicFramePr>
        <p:xfrm>
          <a:off x="17756" y="165611"/>
          <a:ext cx="9126243" cy="6123576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2453041"/>
                <a:gridCol w="228995"/>
                <a:gridCol w="3017674"/>
                <a:gridCol w="78670"/>
                <a:gridCol w="3347863"/>
              </a:tblGrid>
              <a:tr h="2829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 smtClean="0">
                          <a:effectLst/>
                          <a:latin typeface="Arial Narrow" panose="020B0606020202030204" pitchFamily="34" charset="0"/>
                        </a:rPr>
                        <a:t>Бастауыш мектеп (14)</a:t>
                      </a:r>
                      <a:endParaRPr lang="ru-RU" sz="1400" dirty="0">
                        <a:effectLst/>
                        <a:latin typeface="Arial Narrow" panose="020B060602020203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2139" marR="32139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 smtClean="0">
                          <a:effectLst/>
                          <a:latin typeface="Arial Narrow" panose="020B0606020202030204" pitchFamily="34" charset="0"/>
                        </a:rPr>
                        <a:t>Негізгі мектеп (19)</a:t>
                      </a:r>
                      <a:endParaRPr lang="ru-RU" sz="1400" dirty="0">
                        <a:effectLst/>
                        <a:latin typeface="Arial Narrow" panose="020B060602020203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2139" marR="3213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 smtClean="0">
                          <a:effectLst/>
                          <a:latin typeface="Arial Narrow" panose="020B0606020202030204" pitchFamily="34" charset="0"/>
                        </a:rPr>
                        <a:t>Жоғары мектеп (14)</a:t>
                      </a:r>
                      <a:endParaRPr lang="ru-RU" sz="1400" dirty="0">
                        <a:effectLst/>
                        <a:latin typeface="Arial Narrow" panose="020B060602020203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2139" marR="3213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1942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 Narrow" panose="020B0606020202030204" pitchFamily="34" charset="0"/>
                        </a:rPr>
                        <a:t>«</a:t>
                      </a:r>
                      <a:r>
                        <a:rPr lang="ru-RU" sz="1400" dirty="0" err="1" smtClean="0">
                          <a:effectLst/>
                          <a:latin typeface="Arial Narrow" panose="020B0606020202030204" pitchFamily="34" charset="0"/>
                        </a:rPr>
                        <a:t>Тіл</a:t>
                      </a:r>
                      <a:r>
                        <a:rPr lang="ru-RU" sz="1400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400" dirty="0" err="1" smtClean="0">
                          <a:effectLst/>
                          <a:latin typeface="Arial Narrow" panose="020B0606020202030204" pitchFamily="34" charset="0"/>
                        </a:rPr>
                        <a:t>және</a:t>
                      </a:r>
                      <a:r>
                        <a:rPr lang="ru-RU" sz="1400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400" dirty="0" err="1" smtClean="0">
                          <a:effectLst/>
                          <a:latin typeface="Arial Narrow" panose="020B0606020202030204" pitchFamily="34" charset="0"/>
                        </a:rPr>
                        <a:t>әдебиет</a:t>
                      </a:r>
                      <a:r>
                        <a:rPr lang="ru-RU" sz="1400" dirty="0" smtClean="0">
                          <a:effectLst/>
                          <a:latin typeface="Arial Narrow" panose="020B0606020202030204" pitchFamily="34" charset="0"/>
                        </a:rPr>
                        <a:t>» </a:t>
                      </a:r>
                      <a:r>
                        <a:rPr lang="ru-RU" sz="1400" dirty="0" err="1" smtClean="0">
                          <a:effectLst/>
                          <a:latin typeface="Arial Narrow" panose="020B0606020202030204" pitchFamily="34" charset="0"/>
                        </a:rPr>
                        <a:t>білім</a:t>
                      </a:r>
                      <a:r>
                        <a:rPr lang="ru-RU" sz="1400" dirty="0" smtClean="0">
                          <a:effectLst/>
                          <a:latin typeface="Arial Narrow" panose="020B0606020202030204" pitchFamily="34" charset="0"/>
                        </a:rPr>
                        <a:t> беру </a:t>
                      </a:r>
                      <a:r>
                        <a:rPr lang="ru-RU" sz="1400" dirty="0" err="1" smtClean="0">
                          <a:effectLst/>
                          <a:latin typeface="Arial Narrow" panose="020B0606020202030204" pitchFamily="34" charset="0"/>
                        </a:rPr>
                        <a:t>саласы</a:t>
                      </a:r>
                      <a:endParaRPr lang="ru-RU" sz="1400" b="1" dirty="0">
                        <a:effectLst/>
                        <a:latin typeface="Arial Narrow" panose="020B060602020203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2139" marR="32139" marT="0" marB="0">
                    <a:solidFill>
                      <a:schemeClr val="tx2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139" marR="321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139" marR="321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21924">
                <a:tc gridSpan="2">
                  <a:txBody>
                    <a:bodyPr/>
                    <a:lstStyle/>
                    <a:p>
                      <a:pPr marL="176213" lvl="0" indent="-176213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100" b="0" dirty="0" err="1" smtClean="0">
                          <a:effectLst/>
                          <a:latin typeface="Arial Narrow" panose="020B0606020202030204" pitchFamily="34" charset="0"/>
                        </a:rPr>
                        <a:t>Сауат</a:t>
                      </a:r>
                      <a:r>
                        <a:rPr lang="ru-RU" sz="1100" b="0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100" b="0" dirty="0" err="1" smtClean="0">
                          <a:effectLst/>
                          <a:latin typeface="Arial Narrow" panose="020B0606020202030204" pitchFamily="34" charset="0"/>
                        </a:rPr>
                        <a:t>ашу</a:t>
                      </a:r>
                      <a:r>
                        <a:rPr lang="ru-RU" sz="1100" b="0" dirty="0" smtClean="0">
                          <a:effectLst/>
                          <a:latin typeface="Arial Narrow" panose="020B0606020202030204" pitchFamily="34" charset="0"/>
                        </a:rPr>
                        <a:t> (1-сынып)</a:t>
                      </a:r>
                      <a:endParaRPr lang="ru-RU" sz="1100" b="0" dirty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176213" lvl="0" indent="-176213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100" b="0" dirty="0" err="1" smtClean="0">
                          <a:effectLst/>
                          <a:latin typeface="Arial Narrow" panose="020B0606020202030204" pitchFamily="34" charset="0"/>
                        </a:rPr>
                        <a:t>Қазақ</a:t>
                      </a:r>
                      <a:r>
                        <a:rPr lang="ru-RU" sz="1100" b="0" dirty="0" smtClean="0">
                          <a:effectLst/>
                          <a:latin typeface="Arial Narrow" panose="020B0606020202030204" pitchFamily="34" charset="0"/>
                        </a:rPr>
                        <a:t>/</a:t>
                      </a:r>
                      <a:r>
                        <a:rPr lang="ru-RU" sz="1100" b="0" dirty="0" err="1" smtClean="0">
                          <a:effectLst/>
                          <a:latin typeface="Arial Narrow" panose="020B0606020202030204" pitchFamily="34" charset="0"/>
                        </a:rPr>
                        <a:t>Орыс</a:t>
                      </a:r>
                      <a:r>
                        <a:rPr lang="ru-RU" sz="1100" b="0" baseline="0" dirty="0" smtClean="0">
                          <a:effectLst/>
                          <a:latin typeface="Arial Narrow" panose="020B0606020202030204" pitchFamily="34" charset="0"/>
                        </a:rPr>
                        <a:t>  </a:t>
                      </a:r>
                      <a:r>
                        <a:rPr lang="ru-RU" sz="1100" b="0" baseline="0" dirty="0" err="1" smtClean="0">
                          <a:effectLst/>
                          <a:latin typeface="Arial Narrow" panose="020B0606020202030204" pitchFamily="34" charset="0"/>
                        </a:rPr>
                        <a:t>тілі</a:t>
                      </a:r>
                      <a:r>
                        <a:rPr lang="ru-RU" sz="1100" b="0" baseline="0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100" b="0" dirty="0" smtClean="0">
                          <a:effectLst/>
                          <a:latin typeface="Arial Narrow" panose="020B0606020202030204" pitchFamily="34" charset="0"/>
                        </a:rPr>
                        <a:t>(2-4-сынып)</a:t>
                      </a:r>
                      <a:endParaRPr lang="ru-RU" sz="1100" b="0" dirty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176213" lvl="0" indent="-176213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100" b="0" dirty="0" err="1" smtClean="0">
                          <a:effectLst/>
                          <a:latin typeface="Arial Narrow" panose="020B0606020202030204" pitchFamily="34" charset="0"/>
                        </a:rPr>
                        <a:t>Орыс</a:t>
                      </a:r>
                      <a:r>
                        <a:rPr lang="ru-RU" sz="1100" b="0" dirty="0" smtClean="0">
                          <a:effectLst/>
                          <a:latin typeface="Arial Narrow" panose="020B0606020202030204" pitchFamily="34" charset="0"/>
                        </a:rPr>
                        <a:t>/</a:t>
                      </a:r>
                      <a:r>
                        <a:rPr lang="ru-RU" sz="1100" b="0" dirty="0" err="1" smtClean="0">
                          <a:effectLst/>
                          <a:latin typeface="Arial Narrow" panose="020B0606020202030204" pitchFamily="34" charset="0"/>
                        </a:rPr>
                        <a:t>Қазақ</a:t>
                      </a:r>
                      <a:r>
                        <a:rPr lang="ru-RU" sz="1100" b="0" dirty="0" smtClean="0">
                          <a:effectLst/>
                          <a:latin typeface="Arial Narrow" panose="020B0606020202030204" pitchFamily="34" charset="0"/>
                        </a:rPr>
                        <a:t>  </a:t>
                      </a:r>
                      <a:r>
                        <a:rPr lang="ru-RU" sz="1100" b="0" dirty="0" err="1" smtClean="0">
                          <a:effectLst/>
                          <a:latin typeface="Arial Narrow" panose="020B0606020202030204" pitchFamily="34" charset="0"/>
                        </a:rPr>
                        <a:t>тілі</a:t>
                      </a:r>
                      <a:r>
                        <a:rPr lang="ru-RU" sz="1100" b="0" baseline="0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100" b="0" dirty="0" smtClean="0">
                          <a:effectLst/>
                          <a:latin typeface="Arial Narrow" panose="020B0606020202030204" pitchFamily="34" charset="0"/>
                        </a:rPr>
                        <a:t>(Т 2)</a:t>
                      </a:r>
                      <a:r>
                        <a:rPr lang="ru-RU" sz="1100" b="0" baseline="0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100" b="0" dirty="0" smtClean="0">
                          <a:effectLst/>
                          <a:latin typeface="Arial Narrow" panose="020B0606020202030204" pitchFamily="34" charset="0"/>
                        </a:rPr>
                        <a:t>(2-4-сынып)</a:t>
                      </a:r>
                    </a:p>
                    <a:p>
                      <a:pPr marL="176213" lvl="0" indent="-176213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100" b="0" dirty="0" err="1" smtClean="0">
                          <a:effectLst/>
                          <a:latin typeface="Arial Narrow" panose="020B0606020202030204" pitchFamily="34" charset="0"/>
                        </a:rPr>
                        <a:t>Әдебиеттік</a:t>
                      </a:r>
                      <a:r>
                        <a:rPr lang="ru-RU" sz="1100" b="0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100" b="0" dirty="0" err="1" smtClean="0">
                          <a:effectLst/>
                          <a:latin typeface="Arial Narrow" panose="020B0606020202030204" pitchFamily="34" charset="0"/>
                        </a:rPr>
                        <a:t>оқу</a:t>
                      </a:r>
                      <a:r>
                        <a:rPr lang="ru-RU" sz="1100" b="0" dirty="0" smtClean="0">
                          <a:effectLst/>
                          <a:latin typeface="Arial Narrow" panose="020B0606020202030204" pitchFamily="34" charset="0"/>
                        </a:rPr>
                        <a:t> (2-4-сынып)</a:t>
                      </a:r>
                    </a:p>
                    <a:p>
                      <a:pPr marL="176213" lvl="0" indent="-176213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100" b="0" dirty="0" err="1" smtClean="0">
                          <a:effectLst/>
                          <a:latin typeface="Arial Narrow" panose="020B0606020202030204" pitchFamily="34" charset="0"/>
                        </a:rPr>
                        <a:t>Ағылшын</a:t>
                      </a:r>
                      <a:r>
                        <a:rPr lang="ru-RU" sz="1100" b="0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100" b="0" dirty="0" err="1" smtClean="0">
                          <a:effectLst/>
                          <a:latin typeface="Arial Narrow" panose="020B0606020202030204" pitchFamily="34" charset="0"/>
                        </a:rPr>
                        <a:t>тілі</a:t>
                      </a:r>
                      <a:r>
                        <a:rPr lang="ru-RU" sz="1100" b="0" dirty="0" smtClean="0">
                          <a:effectLst/>
                          <a:latin typeface="Arial Narrow" panose="020B0606020202030204" pitchFamily="34" charset="0"/>
                        </a:rPr>
                        <a:t> (1-4-сынып)</a:t>
                      </a:r>
                      <a:endParaRPr lang="ru-RU" sz="1100" b="0" dirty="0">
                        <a:effectLst/>
                        <a:latin typeface="Arial Narrow" panose="020B060602020203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2139" marR="32139" marT="0" marB="0"/>
                </a:tc>
                <a:tc hMerge="1">
                  <a:txBody>
                    <a:bodyPr/>
                    <a:lstStyle/>
                    <a:p>
                      <a:pPr marL="176213" lvl="0" indent="-176213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2139" marR="32139" marT="0" marB="0" anchor="ctr"/>
                </a:tc>
                <a:tc gridSpan="2">
                  <a:txBody>
                    <a:bodyPr/>
                    <a:lstStyle/>
                    <a:p>
                      <a:pPr marL="176213" lvl="0" indent="-176213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100" b="0" dirty="0" err="1" smtClean="0">
                          <a:effectLst/>
                          <a:latin typeface="Arial Narrow" panose="020B0606020202030204" pitchFamily="34" charset="0"/>
                        </a:rPr>
                        <a:t>Қазақ</a:t>
                      </a:r>
                      <a:r>
                        <a:rPr lang="ru-RU" sz="1100" b="0" dirty="0" smtClean="0">
                          <a:effectLst/>
                          <a:latin typeface="Arial Narrow" panose="020B0606020202030204" pitchFamily="34" charset="0"/>
                        </a:rPr>
                        <a:t>/</a:t>
                      </a:r>
                      <a:r>
                        <a:rPr lang="ru-RU" sz="1100" b="0" dirty="0" err="1" smtClean="0">
                          <a:effectLst/>
                          <a:latin typeface="Arial Narrow" panose="020B0606020202030204" pitchFamily="34" charset="0"/>
                        </a:rPr>
                        <a:t>Орыс</a:t>
                      </a:r>
                      <a:r>
                        <a:rPr lang="ru-RU" sz="1100" b="0" baseline="0" dirty="0" smtClean="0">
                          <a:effectLst/>
                          <a:latin typeface="Arial Narrow" panose="020B0606020202030204" pitchFamily="34" charset="0"/>
                        </a:rPr>
                        <a:t>  </a:t>
                      </a:r>
                      <a:r>
                        <a:rPr lang="ru-RU" sz="1100" b="0" baseline="0" dirty="0" err="1" smtClean="0">
                          <a:effectLst/>
                          <a:latin typeface="Arial Narrow" panose="020B0606020202030204" pitchFamily="34" charset="0"/>
                        </a:rPr>
                        <a:t>тілі</a:t>
                      </a:r>
                      <a:r>
                        <a:rPr lang="ru-RU" sz="1100" b="0" baseline="0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kk-KZ" sz="1100" dirty="0" smtClean="0">
                          <a:effectLst/>
                          <a:latin typeface="Arial Narrow" panose="020B0606020202030204" pitchFamily="34" charset="0"/>
                        </a:rPr>
                        <a:t>(5-9-сынып)</a:t>
                      </a:r>
                      <a:endParaRPr lang="ru-RU" sz="1100" dirty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176213" lvl="0" indent="-176213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100" b="0" dirty="0" err="1" smtClean="0">
                          <a:effectLst/>
                          <a:latin typeface="Arial Narrow" panose="020B0606020202030204" pitchFamily="34" charset="0"/>
                        </a:rPr>
                        <a:t>Қазақ</a:t>
                      </a:r>
                      <a:r>
                        <a:rPr lang="ru-RU" sz="1100" b="0" dirty="0" smtClean="0">
                          <a:effectLst/>
                          <a:latin typeface="Arial Narrow" panose="020B0606020202030204" pitchFamily="34" charset="0"/>
                        </a:rPr>
                        <a:t>/</a:t>
                      </a:r>
                      <a:r>
                        <a:rPr lang="ru-RU" sz="1100" b="0" dirty="0" err="1" smtClean="0">
                          <a:effectLst/>
                          <a:latin typeface="Arial Narrow" panose="020B0606020202030204" pitchFamily="34" charset="0"/>
                        </a:rPr>
                        <a:t>Орыс</a:t>
                      </a:r>
                      <a:r>
                        <a:rPr lang="ru-RU" sz="1100" b="0" baseline="0" dirty="0" smtClean="0">
                          <a:effectLst/>
                          <a:latin typeface="Arial Narrow" panose="020B0606020202030204" pitchFamily="34" charset="0"/>
                        </a:rPr>
                        <a:t>  </a:t>
                      </a:r>
                      <a:r>
                        <a:rPr lang="ru-RU" sz="1100" b="0" baseline="0" dirty="0" err="1" smtClean="0">
                          <a:effectLst/>
                          <a:latin typeface="Arial Narrow" panose="020B0606020202030204" pitchFamily="34" charset="0"/>
                        </a:rPr>
                        <a:t>әдебиеті</a:t>
                      </a:r>
                      <a:r>
                        <a:rPr lang="ru-RU" sz="1100" b="0" baseline="0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kk-KZ" sz="1100" dirty="0" smtClean="0">
                          <a:effectLst/>
                          <a:latin typeface="Arial Narrow" panose="020B0606020202030204" pitchFamily="34" charset="0"/>
                        </a:rPr>
                        <a:t>(5-9-сынып)</a:t>
                      </a:r>
                      <a:endParaRPr lang="ru-RU" sz="1100" dirty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176213" lvl="0" indent="-176213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100" dirty="0" err="1" smtClean="0">
                          <a:effectLst/>
                          <a:latin typeface="Arial Narrow" panose="020B0606020202030204" pitchFamily="34" charset="0"/>
                        </a:rPr>
                        <a:t>Орыс</a:t>
                      </a:r>
                      <a:r>
                        <a:rPr lang="ru-RU" sz="1100" dirty="0" smtClean="0">
                          <a:effectLst/>
                          <a:latin typeface="Arial Narrow" panose="020B0606020202030204" pitchFamily="34" charset="0"/>
                        </a:rPr>
                        <a:t>/</a:t>
                      </a:r>
                      <a:r>
                        <a:rPr lang="ru-RU" sz="1100" dirty="0" err="1" smtClean="0">
                          <a:effectLst/>
                          <a:latin typeface="Arial Narrow" panose="020B0606020202030204" pitchFamily="34" charset="0"/>
                        </a:rPr>
                        <a:t>Қазақ</a:t>
                      </a:r>
                      <a:r>
                        <a:rPr lang="ru-RU" sz="1100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100" dirty="0" err="1" smtClean="0">
                          <a:effectLst/>
                          <a:latin typeface="Arial Narrow" panose="020B0606020202030204" pitchFamily="34" charset="0"/>
                        </a:rPr>
                        <a:t>тілі</a:t>
                      </a:r>
                      <a:r>
                        <a:rPr lang="ru-RU" sz="1100" dirty="0" smtClean="0">
                          <a:effectLst/>
                          <a:latin typeface="Arial Narrow" panose="020B0606020202030204" pitchFamily="34" charset="0"/>
                        </a:rPr>
                        <a:t> мен </a:t>
                      </a:r>
                      <a:r>
                        <a:rPr lang="ru-RU" sz="1100" dirty="0" err="1" smtClean="0">
                          <a:effectLst/>
                          <a:latin typeface="Arial Narrow" panose="020B0606020202030204" pitchFamily="34" charset="0"/>
                        </a:rPr>
                        <a:t>әдебиеті</a:t>
                      </a:r>
                      <a:r>
                        <a:rPr lang="ru-RU" sz="1100" dirty="0" smtClean="0">
                          <a:effectLst/>
                          <a:latin typeface="Arial Narrow" panose="020B0606020202030204" pitchFamily="34" charset="0"/>
                        </a:rPr>
                        <a:t> (Т </a:t>
                      </a:r>
                      <a:r>
                        <a:rPr lang="ru-RU" sz="1100" dirty="0"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r>
                        <a:rPr lang="ru-RU" sz="1100" dirty="0" smtClean="0">
                          <a:effectLst/>
                          <a:latin typeface="Arial Narrow" panose="020B0606020202030204" pitchFamily="34" charset="0"/>
                        </a:rPr>
                        <a:t>)</a:t>
                      </a:r>
                    </a:p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ru-RU" sz="1100" dirty="0" smtClean="0">
                          <a:effectLst/>
                          <a:latin typeface="Arial Narrow" panose="020B0606020202030204" pitchFamily="34" charset="0"/>
                        </a:rPr>
                        <a:t>      (5-9-сынып)</a:t>
                      </a:r>
                      <a:endParaRPr lang="ru-RU" sz="1100" dirty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176213" lvl="0" indent="-176213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100" dirty="0" err="1" smtClean="0">
                          <a:effectLst/>
                          <a:latin typeface="Arial Narrow" panose="020B0606020202030204" pitchFamily="34" charset="0"/>
                        </a:rPr>
                        <a:t>Ағылшын</a:t>
                      </a:r>
                      <a:r>
                        <a:rPr lang="ru-RU" sz="1100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100" dirty="0" err="1" smtClean="0">
                          <a:effectLst/>
                          <a:latin typeface="Arial Narrow" panose="020B0606020202030204" pitchFamily="34" charset="0"/>
                        </a:rPr>
                        <a:t>тілі</a:t>
                      </a:r>
                      <a:r>
                        <a:rPr lang="ru-RU" sz="1100" dirty="0" smtClean="0">
                          <a:effectLst/>
                          <a:latin typeface="Arial Narrow" panose="020B0606020202030204" pitchFamily="34" charset="0"/>
                        </a:rPr>
                        <a:t> (5-9-сынып)</a:t>
                      </a:r>
                      <a:endParaRPr lang="ru-RU" sz="1100" dirty="0">
                        <a:effectLst/>
                        <a:latin typeface="Arial Narrow" panose="020B060602020203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2139" marR="32139" marT="0" marB="0" anchor="ctr"/>
                </a:tc>
                <a:tc hMerge="1">
                  <a:txBody>
                    <a:bodyPr/>
                    <a:lstStyle/>
                    <a:p>
                      <a:pPr marL="176213" marR="0" lvl="0" indent="-176213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/>
                        <a:buChar char=""/>
                        <a:tabLst/>
                        <a:defRPr/>
                      </a:pPr>
                      <a:endParaRPr lang="kk-KZ" sz="1100" i="0" kern="1200" dirty="0" smtClean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2139" marR="32139" marT="0" marB="0"/>
                </a:tc>
                <a:tc>
                  <a:txBody>
                    <a:bodyPr/>
                    <a:lstStyle/>
                    <a:p>
                      <a:pPr marL="176213" marR="0" lvl="0" indent="-176213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/>
                        <a:buChar char=""/>
                        <a:tabLst/>
                        <a:defRPr/>
                      </a:pPr>
                      <a:r>
                        <a:rPr lang="ru-RU" sz="1100" b="0" dirty="0" err="1" smtClean="0">
                          <a:effectLst/>
                          <a:latin typeface="Arial Narrow" panose="020B0606020202030204" pitchFamily="34" charset="0"/>
                        </a:rPr>
                        <a:t>Қазақ</a:t>
                      </a:r>
                      <a:r>
                        <a:rPr lang="ru-RU" sz="1100" b="0" dirty="0" smtClean="0">
                          <a:effectLst/>
                          <a:latin typeface="Arial Narrow" panose="020B0606020202030204" pitchFamily="34" charset="0"/>
                        </a:rPr>
                        <a:t>/</a:t>
                      </a:r>
                      <a:r>
                        <a:rPr lang="ru-RU" sz="1100" b="0" dirty="0" err="1" smtClean="0">
                          <a:effectLst/>
                          <a:latin typeface="Arial Narrow" panose="020B0606020202030204" pitchFamily="34" charset="0"/>
                        </a:rPr>
                        <a:t>Орыс</a:t>
                      </a:r>
                      <a:r>
                        <a:rPr lang="ru-RU" sz="1100" b="0" baseline="0" dirty="0" smtClean="0">
                          <a:effectLst/>
                          <a:latin typeface="Arial Narrow" panose="020B0606020202030204" pitchFamily="34" charset="0"/>
                        </a:rPr>
                        <a:t>  </a:t>
                      </a:r>
                      <a:r>
                        <a:rPr lang="ru-RU" sz="1100" b="0" baseline="0" dirty="0" err="1" smtClean="0">
                          <a:effectLst/>
                          <a:latin typeface="Arial Narrow" panose="020B0606020202030204" pitchFamily="34" charset="0"/>
                        </a:rPr>
                        <a:t>тілі</a:t>
                      </a:r>
                      <a:endParaRPr lang="ru-RU" sz="1100" b="0" baseline="0" dirty="0" smtClean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176213" marR="0" lvl="0" indent="-176213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/>
                        <a:buChar char=""/>
                        <a:tabLst/>
                        <a:defRPr/>
                      </a:pPr>
                      <a:r>
                        <a:rPr lang="kk-KZ" sz="1100" dirty="0" smtClean="0">
                          <a:effectLst/>
                          <a:latin typeface="Arial Narrow" panose="020B0606020202030204" pitchFamily="34" charset="0"/>
                        </a:rPr>
                        <a:t>Әдебиет</a:t>
                      </a:r>
                    </a:p>
                    <a:p>
                      <a:pPr marL="176213" lvl="0" indent="-176213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100" dirty="0" err="1" smtClean="0">
                          <a:effectLst/>
                          <a:latin typeface="Arial Narrow" panose="020B0606020202030204" pitchFamily="34" charset="0"/>
                        </a:rPr>
                        <a:t>Орыс</a:t>
                      </a:r>
                      <a:r>
                        <a:rPr lang="ru-RU" sz="1100" dirty="0" smtClean="0">
                          <a:effectLst/>
                          <a:latin typeface="Arial Narrow" panose="020B0606020202030204" pitchFamily="34" charset="0"/>
                        </a:rPr>
                        <a:t>/</a:t>
                      </a:r>
                      <a:r>
                        <a:rPr lang="ru-RU" sz="1100" dirty="0" err="1" smtClean="0">
                          <a:effectLst/>
                          <a:latin typeface="Arial Narrow" panose="020B0606020202030204" pitchFamily="34" charset="0"/>
                        </a:rPr>
                        <a:t>Қазақ</a:t>
                      </a:r>
                      <a:r>
                        <a:rPr lang="ru-RU" sz="1100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100" dirty="0" err="1" smtClean="0">
                          <a:effectLst/>
                          <a:latin typeface="Arial Narrow" panose="020B0606020202030204" pitchFamily="34" charset="0"/>
                        </a:rPr>
                        <a:t>тілі</a:t>
                      </a:r>
                      <a:r>
                        <a:rPr lang="ru-RU" sz="1100" dirty="0" smtClean="0">
                          <a:effectLst/>
                          <a:latin typeface="Arial Narrow" panose="020B0606020202030204" pitchFamily="34" charset="0"/>
                        </a:rPr>
                        <a:t> мен </a:t>
                      </a:r>
                      <a:r>
                        <a:rPr lang="ru-RU" sz="1100" dirty="0" err="1" smtClean="0">
                          <a:effectLst/>
                          <a:latin typeface="Arial Narrow" panose="020B0606020202030204" pitchFamily="34" charset="0"/>
                        </a:rPr>
                        <a:t>әдебиеті</a:t>
                      </a:r>
                      <a:r>
                        <a:rPr lang="ru-RU" sz="1100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kk-KZ" sz="1100" kern="1200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100" kern="1200" baseline="0" dirty="0" smtClean="0">
                          <a:effectLst/>
                          <a:latin typeface="Arial Narrow" panose="020B0606020202030204" pitchFamily="34" charset="0"/>
                        </a:rPr>
                        <a:t>(Т 2)</a:t>
                      </a:r>
                    </a:p>
                    <a:p>
                      <a:pPr marL="176213" lvl="0" indent="-176213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100" dirty="0" err="1" smtClean="0">
                          <a:effectLst/>
                          <a:latin typeface="Arial Narrow" panose="020B0606020202030204" pitchFamily="34" charset="0"/>
                        </a:rPr>
                        <a:t>Ағылшын</a:t>
                      </a:r>
                      <a:r>
                        <a:rPr lang="ru-RU" sz="1100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100" dirty="0" err="1" smtClean="0">
                          <a:effectLst/>
                          <a:latin typeface="Arial Narrow" panose="020B0606020202030204" pitchFamily="34" charset="0"/>
                        </a:rPr>
                        <a:t>тілі</a:t>
                      </a:r>
                      <a:r>
                        <a:rPr lang="ru-RU" sz="1100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endParaRPr lang="kk-KZ" sz="1100" i="0" kern="1200" dirty="0" smtClean="0">
                        <a:effectLst/>
                        <a:latin typeface="Arial Narrow" panose="020B060602020203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2139" marR="32139" marT="0" marB="0"/>
                </a:tc>
              </a:tr>
              <a:tr h="237358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 Narrow" panose="020B0606020202030204" pitchFamily="34" charset="0"/>
                        </a:rPr>
                        <a:t>«Математика </a:t>
                      </a:r>
                      <a:r>
                        <a:rPr kumimoji="0" lang="ru-RU" sz="1400" u="none" strike="noStrike" kern="1200" cap="none" spc="0" normalizeH="0" baseline="0" noProof="0" dirty="0" err="1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 Narrow" panose="020B0606020202030204" pitchFamily="34" charset="0"/>
                        </a:rPr>
                        <a:t>және</a:t>
                      </a:r>
                      <a:r>
                        <a:rPr kumimoji="0" lang="ru-RU" sz="1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 Narrow" panose="020B0606020202030204" pitchFamily="34" charset="0"/>
                        </a:rPr>
                        <a:t> информатика» </a:t>
                      </a:r>
                      <a:r>
                        <a:rPr lang="ru-RU" sz="1400" dirty="0" err="1" smtClean="0">
                          <a:effectLst/>
                          <a:latin typeface="Arial Narrow" panose="020B0606020202030204" pitchFamily="34" charset="0"/>
                        </a:rPr>
                        <a:t>білім</a:t>
                      </a:r>
                      <a:r>
                        <a:rPr lang="ru-RU" sz="1400" dirty="0" smtClean="0">
                          <a:effectLst/>
                          <a:latin typeface="Arial Narrow" panose="020B0606020202030204" pitchFamily="34" charset="0"/>
                        </a:rPr>
                        <a:t> беру </a:t>
                      </a:r>
                      <a:r>
                        <a:rPr lang="ru-RU" sz="1400" dirty="0" err="1" smtClean="0">
                          <a:effectLst/>
                          <a:latin typeface="Arial Narrow" panose="020B0606020202030204" pitchFamily="34" charset="0"/>
                        </a:rPr>
                        <a:t>саласы</a:t>
                      </a:r>
                      <a:endParaRPr lang="ru-RU" sz="1400" b="1" dirty="0" smtClean="0">
                        <a:effectLst/>
                        <a:latin typeface="Arial Narrow" panose="020B060602020203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2139" marR="32139" marT="0" marB="0">
                    <a:solidFill>
                      <a:schemeClr val="tx2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139" marR="321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endParaRPr lang="kk-KZ" sz="1200" i="0" kern="1200" dirty="0" smtClean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2139" marR="321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3537">
                <a:tc gridSpan="2">
                  <a:txBody>
                    <a:bodyPr/>
                    <a:lstStyle/>
                    <a:p>
                      <a:pPr marL="176213" lvl="0" indent="-176213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100" b="0" dirty="0" smtClean="0">
                          <a:effectLst/>
                          <a:latin typeface="Arial Narrow" panose="020B0606020202030204" pitchFamily="34" charset="0"/>
                        </a:rPr>
                        <a:t>Математика (1-4-сынып)</a:t>
                      </a:r>
                      <a:endParaRPr lang="ru-RU" sz="1100" b="0" dirty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176213" lvl="0" indent="-176213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100" b="0" dirty="0" smtClean="0">
                          <a:effectLst/>
                          <a:latin typeface="Arial Narrow" panose="020B0606020202030204" pitchFamily="34" charset="0"/>
                        </a:rPr>
                        <a:t>АКТ </a:t>
                      </a:r>
                      <a:r>
                        <a:rPr lang="ru-RU" sz="1100" b="0" dirty="0">
                          <a:effectLst/>
                          <a:latin typeface="Arial Narrow" panose="020B0606020202030204" pitchFamily="34" charset="0"/>
                        </a:rPr>
                        <a:t>(</a:t>
                      </a:r>
                      <a:r>
                        <a:rPr lang="ru-RU" sz="1100" b="0" dirty="0" smtClean="0">
                          <a:effectLst/>
                          <a:latin typeface="Arial Narrow" panose="020B0606020202030204" pitchFamily="34" charset="0"/>
                        </a:rPr>
                        <a:t>3-4-сынып)</a:t>
                      </a:r>
                      <a:endParaRPr lang="ru-RU" sz="1100" b="0" dirty="0">
                        <a:effectLst/>
                        <a:latin typeface="Arial Narrow" panose="020B060602020203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2139" marR="32139" marT="0" marB="0"/>
                </a:tc>
                <a:tc hMerge="1">
                  <a:txBody>
                    <a:bodyPr/>
                    <a:lstStyle/>
                    <a:p>
                      <a:pPr marL="176213" lvl="0" indent="-176213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endParaRPr lang="ru-RU" sz="1100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2139" marR="32139" marT="0" marB="0" anchor="ctr"/>
                </a:tc>
                <a:tc gridSpan="2">
                  <a:txBody>
                    <a:bodyPr/>
                    <a:lstStyle/>
                    <a:p>
                      <a:pPr marL="176213" lvl="0" indent="-176213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100" dirty="0" smtClean="0">
                          <a:effectLst/>
                          <a:latin typeface="Arial Narrow" panose="020B0606020202030204" pitchFamily="34" charset="0"/>
                        </a:rPr>
                        <a:t>Математика (5-9-сынып)</a:t>
                      </a:r>
                      <a:endParaRPr lang="ru-RU" sz="1100" dirty="0" smtClean="0">
                        <a:effectLst/>
                        <a:latin typeface="Arial Narrow" panose="020B060602020203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176213" lvl="0" indent="-176213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100" dirty="0" smtClean="0">
                          <a:effectLst/>
                          <a:latin typeface="Arial Narrow" panose="020B0606020202030204" pitchFamily="34" charset="0"/>
                        </a:rPr>
                        <a:t>Информатика (5-9-сынып)</a:t>
                      </a:r>
                      <a:endParaRPr lang="ru-RU" sz="1100" dirty="0">
                        <a:effectLst/>
                        <a:latin typeface="Arial Narrow" panose="020B060602020203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2139" marR="32139" marT="0" marB="0" anchor="ctr"/>
                </a:tc>
                <a:tc hMerge="1">
                  <a:txBody>
                    <a:bodyPr/>
                    <a:lstStyle/>
                    <a:p>
                      <a:pPr marL="176213" lvl="0" indent="-176213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2139" marR="32139" marT="0" marB="0"/>
                </a:tc>
                <a:tc>
                  <a:txBody>
                    <a:bodyPr/>
                    <a:lstStyle/>
                    <a:p>
                      <a:pPr marL="176213" lvl="0" indent="-176213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kk-KZ" sz="1100" kern="1200" dirty="0">
                          <a:effectLst/>
                          <a:latin typeface="Arial Narrow" panose="020B0606020202030204" pitchFamily="34" charset="0"/>
                        </a:rPr>
                        <a:t>Математика </a:t>
                      </a:r>
                      <a:endParaRPr lang="ru-RU" sz="1100" dirty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176213" lvl="0" indent="-176213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kk-KZ" sz="1100" kern="1200" dirty="0">
                          <a:effectLst/>
                          <a:latin typeface="Arial Narrow" panose="020B0606020202030204" pitchFamily="34" charset="0"/>
                        </a:rPr>
                        <a:t>Информатика </a:t>
                      </a:r>
                      <a:r>
                        <a:rPr lang="kk-KZ" sz="1100" kern="1200" dirty="0" smtClean="0">
                          <a:effectLst/>
                          <a:latin typeface="Arial Narrow" panose="020B0606020202030204" pitchFamily="34" charset="0"/>
                        </a:rPr>
                        <a:t>(таңдау бойынша пән) </a:t>
                      </a:r>
                      <a:endParaRPr lang="ru-RU" sz="1100" dirty="0">
                        <a:effectLst/>
                        <a:latin typeface="Arial Narrow" panose="020B060602020203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2139" marR="32139" marT="0" marB="0"/>
                </a:tc>
              </a:tr>
              <a:tr h="250686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 Narrow" panose="020B0606020202030204" pitchFamily="34" charset="0"/>
                        </a:rPr>
                        <a:t> «</a:t>
                      </a:r>
                      <a:r>
                        <a:rPr lang="ru-RU" sz="1400" b="1" dirty="0" err="1" smtClean="0">
                          <a:effectLst/>
                          <a:latin typeface="Arial Narrow" panose="020B0606020202030204" pitchFamily="34" charset="0"/>
                        </a:rPr>
                        <a:t>Жаратылыстану</a:t>
                      </a:r>
                      <a:r>
                        <a:rPr kumimoji="0" lang="ru-RU" sz="140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 Narrow" panose="020B0606020202030204" pitchFamily="34" charset="0"/>
                        </a:rPr>
                        <a:t>» </a:t>
                      </a:r>
                      <a:r>
                        <a:rPr lang="ru-RU" sz="1400" dirty="0" err="1" smtClean="0">
                          <a:effectLst/>
                          <a:latin typeface="Arial Narrow" panose="020B0606020202030204" pitchFamily="34" charset="0"/>
                        </a:rPr>
                        <a:t>білім</a:t>
                      </a:r>
                      <a:r>
                        <a:rPr lang="ru-RU" sz="1400" dirty="0" smtClean="0">
                          <a:effectLst/>
                          <a:latin typeface="Arial Narrow" panose="020B0606020202030204" pitchFamily="34" charset="0"/>
                        </a:rPr>
                        <a:t> беру </a:t>
                      </a:r>
                      <a:r>
                        <a:rPr lang="ru-RU" sz="1400" dirty="0" err="1" smtClean="0">
                          <a:effectLst/>
                          <a:latin typeface="Arial Narrow" panose="020B0606020202030204" pitchFamily="34" charset="0"/>
                        </a:rPr>
                        <a:t>саласы</a:t>
                      </a:r>
                      <a:endParaRPr lang="ru-RU" sz="1400" dirty="0">
                        <a:effectLst/>
                        <a:latin typeface="Arial Narrow" panose="020B060602020203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2139" marR="32139" marT="0" marB="0">
                    <a:solidFill>
                      <a:schemeClr val="tx2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20193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139" marR="321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139" marR="321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11879">
                <a:tc gridSpan="2">
                  <a:txBody>
                    <a:bodyPr/>
                    <a:lstStyle/>
                    <a:p>
                      <a:pPr marL="176213" lvl="0" indent="-176213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100" b="0" dirty="0" err="1" smtClean="0">
                          <a:effectLst/>
                          <a:latin typeface="Arial Narrow" panose="020B0606020202030204" pitchFamily="34" charset="0"/>
                        </a:rPr>
                        <a:t>Жаратылыстану</a:t>
                      </a:r>
                      <a:r>
                        <a:rPr lang="ru-RU" sz="1100" b="0" dirty="0" smtClean="0">
                          <a:effectLst/>
                          <a:latin typeface="Arial Narrow" panose="020B0606020202030204" pitchFamily="34" charset="0"/>
                        </a:rPr>
                        <a:t> (1-4-сынып)</a:t>
                      </a:r>
                      <a:endParaRPr lang="ru-RU" sz="1100" b="0" dirty="0">
                        <a:effectLst/>
                        <a:latin typeface="Arial Narrow" panose="020B060602020203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2139" marR="32139" marT="0" marB="0"/>
                </a:tc>
                <a:tc hMerge="1">
                  <a:txBody>
                    <a:bodyPr/>
                    <a:lstStyle/>
                    <a:p>
                      <a:pPr marL="176213" lvl="0" indent="-176213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2139" marR="32139" marT="0" marB="0"/>
                </a:tc>
                <a:tc gridSpan="2">
                  <a:txBody>
                    <a:bodyPr/>
                    <a:lstStyle/>
                    <a:p>
                      <a:pPr marL="176213" lvl="0" indent="-176213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kk-KZ" sz="1100" dirty="0">
                          <a:effectLst/>
                          <a:latin typeface="Arial Narrow" panose="020B0606020202030204" pitchFamily="34" charset="0"/>
                        </a:rPr>
                        <a:t>Естествознание (</a:t>
                      </a:r>
                      <a:r>
                        <a:rPr lang="kk-KZ" sz="1100" dirty="0" smtClean="0">
                          <a:effectLst/>
                          <a:latin typeface="Arial Narrow" panose="020B0606020202030204" pitchFamily="34" charset="0"/>
                        </a:rPr>
                        <a:t>5-6-сынып)</a:t>
                      </a:r>
                      <a:endParaRPr lang="ru-RU" sz="1100" dirty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176213" lvl="0" indent="-176213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kk-KZ" sz="1100" dirty="0">
                          <a:effectLst/>
                          <a:latin typeface="Arial Narrow" panose="020B0606020202030204" pitchFamily="34" charset="0"/>
                        </a:rPr>
                        <a:t>Физика </a:t>
                      </a:r>
                      <a:r>
                        <a:rPr lang="kk-KZ" sz="1100" dirty="0" smtClean="0">
                          <a:effectLst/>
                          <a:latin typeface="Arial Narrow" panose="020B0606020202030204" pitchFamily="34" charset="0"/>
                        </a:rPr>
                        <a:t>(7-9-сынып)</a:t>
                      </a:r>
                      <a:endParaRPr lang="ru-RU" sz="1100" dirty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176213" lvl="0" indent="-176213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kk-KZ" sz="1100" dirty="0">
                          <a:effectLst/>
                          <a:latin typeface="Arial Narrow" panose="020B0606020202030204" pitchFamily="34" charset="0"/>
                        </a:rPr>
                        <a:t>Химия </a:t>
                      </a:r>
                      <a:r>
                        <a:rPr lang="kk-KZ" sz="1100" dirty="0" smtClean="0">
                          <a:effectLst/>
                          <a:latin typeface="Arial Narrow" panose="020B0606020202030204" pitchFamily="34" charset="0"/>
                        </a:rPr>
                        <a:t>(7-9-сынып)</a:t>
                      </a:r>
                      <a:endParaRPr lang="ru-RU" sz="1100" dirty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176213" lvl="0" indent="-176213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kk-KZ" sz="1100" dirty="0">
                          <a:effectLst/>
                          <a:latin typeface="Arial Narrow" panose="020B0606020202030204" pitchFamily="34" charset="0"/>
                        </a:rPr>
                        <a:t>Биология </a:t>
                      </a:r>
                      <a:r>
                        <a:rPr lang="kk-KZ" sz="1100" dirty="0" smtClean="0">
                          <a:effectLst/>
                          <a:latin typeface="Arial Narrow" panose="020B0606020202030204" pitchFamily="34" charset="0"/>
                        </a:rPr>
                        <a:t>(7-9-сынып)</a:t>
                      </a:r>
                      <a:endParaRPr lang="ru-RU" sz="1100" dirty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176213" lvl="0" indent="-176213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kk-KZ" sz="1100" dirty="0">
                          <a:effectLst/>
                          <a:latin typeface="Arial Narrow" panose="020B0606020202030204" pitchFamily="34" charset="0"/>
                        </a:rPr>
                        <a:t>География </a:t>
                      </a:r>
                      <a:r>
                        <a:rPr lang="kk-KZ" sz="1100" dirty="0" smtClean="0">
                          <a:effectLst/>
                          <a:latin typeface="Arial Narrow" panose="020B0606020202030204" pitchFamily="34" charset="0"/>
                        </a:rPr>
                        <a:t>(7-9</a:t>
                      </a:r>
                      <a:r>
                        <a:rPr lang="ru-RU" sz="1100" dirty="0" smtClean="0">
                          <a:effectLst/>
                          <a:latin typeface="Arial Narrow" panose="020B0606020202030204" pitchFamily="34" charset="0"/>
                        </a:rPr>
                        <a:t>-</a:t>
                      </a:r>
                      <a:r>
                        <a:rPr lang="ru-RU" sz="1100" dirty="0" err="1" smtClean="0">
                          <a:effectLst/>
                          <a:latin typeface="Arial Narrow" panose="020B0606020202030204" pitchFamily="34" charset="0"/>
                        </a:rPr>
                        <a:t>сынып</a:t>
                      </a:r>
                      <a:r>
                        <a:rPr lang="kk-KZ" sz="1100" dirty="0" smtClean="0">
                          <a:effectLst/>
                          <a:latin typeface="Arial Narrow" panose="020B0606020202030204" pitchFamily="34" charset="0"/>
                        </a:rPr>
                        <a:t>)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2139" marR="32139" marT="0" marB="0"/>
                </a:tc>
                <a:tc hMerge="1">
                  <a:txBody>
                    <a:bodyPr/>
                    <a:lstStyle/>
                    <a:p>
                      <a:pPr marL="176213" lvl="0" indent="-176213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endParaRPr lang="kk-KZ" sz="1100" i="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2139" marR="32139" marT="0" marB="0"/>
                </a:tc>
                <a:tc>
                  <a:txBody>
                    <a:bodyPr/>
                    <a:lstStyle/>
                    <a:p>
                      <a:pPr marL="176213" lvl="0" indent="-176213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kk-KZ" sz="1100" dirty="0">
                          <a:effectLst/>
                          <a:latin typeface="Arial Narrow" panose="020B0606020202030204" pitchFamily="34" charset="0"/>
                        </a:rPr>
                        <a:t>Физика </a:t>
                      </a:r>
                      <a:r>
                        <a:rPr lang="kk-KZ" sz="1100" kern="1200" dirty="0" smtClean="0">
                          <a:effectLst/>
                          <a:latin typeface="Arial Narrow" panose="020B0606020202030204" pitchFamily="34" charset="0"/>
                        </a:rPr>
                        <a:t>(таңдау бойынша пән) </a:t>
                      </a:r>
                      <a:endParaRPr lang="ru-RU" sz="1100" dirty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176213" lvl="0" indent="-176213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kk-KZ" sz="1100" dirty="0">
                          <a:effectLst/>
                          <a:latin typeface="Arial Narrow" panose="020B0606020202030204" pitchFamily="34" charset="0"/>
                        </a:rPr>
                        <a:t>Химия </a:t>
                      </a:r>
                      <a:r>
                        <a:rPr lang="kk-KZ" sz="1100" dirty="0" smtClean="0">
                          <a:effectLst/>
                          <a:latin typeface="Arial Narrow" panose="020B0606020202030204" pitchFamily="34" charset="0"/>
                        </a:rPr>
                        <a:t>(</a:t>
                      </a:r>
                      <a:r>
                        <a:rPr lang="kk-KZ" sz="1100" kern="1200" dirty="0" smtClean="0">
                          <a:effectLst/>
                          <a:latin typeface="Arial Narrow" panose="020B0606020202030204" pitchFamily="34" charset="0"/>
                        </a:rPr>
                        <a:t>таңдау бойынша пән)</a:t>
                      </a:r>
                    </a:p>
                    <a:p>
                      <a:pPr marL="176213" lvl="0" indent="-176213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kk-KZ" sz="1100" dirty="0" smtClean="0">
                          <a:effectLst/>
                          <a:latin typeface="Arial Narrow" panose="020B0606020202030204" pitchFamily="34" charset="0"/>
                        </a:rPr>
                        <a:t>Биология </a:t>
                      </a:r>
                      <a:r>
                        <a:rPr lang="kk-KZ" sz="1100" kern="1200" dirty="0" smtClean="0">
                          <a:effectLst/>
                          <a:latin typeface="Arial Narrow" panose="020B0606020202030204" pitchFamily="34" charset="0"/>
                        </a:rPr>
                        <a:t>(таңдау бойынша пән) </a:t>
                      </a:r>
                      <a:endParaRPr lang="ru-RU" sz="1100" dirty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176213" lvl="0" indent="-176213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kk-KZ" sz="1100" dirty="0">
                          <a:effectLst/>
                          <a:latin typeface="Arial Narrow" panose="020B0606020202030204" pitchFamily="34" charset="0"/>
                        </a:rPr>
                        <a:t>География </a:t>
                      </a:r>
                      <a:r>
                        <a:rPr lang="kk-KZ" sz="1100" kern="1200" dirty="0" smtClean="0">
                          <a:effectLst/>
                          <a:latin typeface="Arial Narrow" panose="020B0606020202030204" pitchFamily="34" charset="0"/>
                        </a:rPr>
                        <a:t>(таңдау бойынша пән)</a:t>
                      </a:r>
                    </a:p>
                    <a:p>
                      <a:pPr marL="176213" lvl="0" indent="-176213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100" b="0" dirty="0" err="1" smtClean="0">
                          <a:effectLst/>
                          <a:latin typeface="Arial Narrow" panose="020B0606020202030204" pitchFamily="34" charset="0"/>
                        </a:rPr>
                        <a:t>Жаратылыстану</a:t>
                      </a:r>
                      <a:r>
                        <a:rPr lang="ru-RU" sz="1100" b="0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kk-KZ" sz="1100" kern="1200" dirty="0" smtClean="0">
                          <a:effectLst/>
                          <a:latin typeface="Arial Narrow" panose="020B0606020202030204" pitchFamily="34" charset="0"/>
                        </a:rPr>
                        <a:t>(таңдау бойынша пән)</a:t>
                      </a:r>
                      <a:endParaRPr lang="kk-KZ" sz="1100" i="0" kern="1200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2139" marR="32139" marT="0" marB="0"/>
                </a:tc>
              </a:tr>
              <a:tr h="172576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 Narrow" panose="020B0606020202030204" pitchFamily="34" charset="0"/>
                        </a:rPr>
                        <a:t> «Адам </a:t>
                      </a:r>
                      <a:r>
                        <a:rPr kumimoji="0" lang="ru-RU" sz="1400" u="none" strike="noStrike" kern="1200" cap="none" spc="0" normalizeH="0" baseline="0" noProof="0" dirty="0" err="1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 Narrow" panose="020B0606020202030204" pitchFamily="34" charset="0"/>
                        </a:rPr>
                        <a:t>және</a:t>
                      </a:r>
                      <a:r>
                        <a:rPr kumimoji="0" lang="ru-RU" sz="1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kumimoji="0" lang="ru-RU" sz="1400" u="none" strike="noStrike" kern="1200" cap="none" spc="0" normalizeH="0" baseline="0" noProof="0" dirty="0" err="1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 Narrow" panose="020B0606020202030204" pitchFamily="34" charset="0"/>
                        </a:rPr>
                        <a:t>қоғам</a:t>
                      </a:r>
                      <a:r>
                        <a:rPr kumimoji="0" lang="ru-RU" sz="1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 Narrow" panose="020B0606020202030204" pitchFamily="34" charset="0"/>
                        </a:rPr>
                        <a:t>» </a:t>
                      </a:r>
                      <a:r>
                        <a:rPr lang="ru-RU" sz="1400" dirty="0" err="1" smtClean="0">
                          <a:effectLst/>
                          <a:latin typeface="Arial Narrow" panose="020B0606020202030204" pitchFamily="34" charset="0"/>
                        </a:rPr>
                        <a:t>білім</a:t>
                      </a:r>
                      <a:r>
                        <a:rPr lang="ru-RU" sz="1400" dirty="0" smtClean="0">
                          <a:effectLst/>
                          <a:latin typeface="Arial Narrow" panose="020B0606020202030204" pitchFamily="34" charset="0"/>
                        </a:rPr>
                        <a:t> беру </a:t>
                      </a:r>
                      <a:r>
                        <a:rPr lang="ru-RU" sz="1400" dirty="0" err="1" smtClean="0">
                          <a:effectLst/>
                          <a:latin typeface="Arial Narrow" panose="020B0606020202030204" pitchFamily="34" charset="0"/>
                        </a:rPr>
                        <a:t>саласы</a:t>
                      </a:r>
                      <a:endParaRPr kumimoji="0" lang="ru-RU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2139" marR="32139" marT="0" marB="0">
                    <a:solidFill>
                      <a:schemeClr val="tx2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139" marR="321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endParaRPr lang="kk-KZ" sz="1200" i="0" kern="1200" dirty="0" smtClean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2139" marR="321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19979">
                <a:tc gridSpan="2">
                  <a:txBody>
                    <a:bodyPr/>
                    <a:lstStyle/>
                    <a:p>
                      <a:pPr marL="176213" lvl="0" indent="-176213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100" b="0" dirty="0" err="1" smtClean="0">
                          <a:effectLst/>
                          <a:latin typeface="Arial Narrow" panose="020B0606020202030204" pitchFamily="34" charset="0"/>
                        </a:rPr>
                        <a:t>Дүниетану</a:t>
                      </a:r>
                      <a:r>
                        <a:rPr lang="ru-RU" sz="1100" b="0" dirty="0" smtClean="0">
                          <a:effectLst/>
                          <a:latin typeface="Arial Narrow" panose="020B0606020202030204" pitchFamily="34" charset="0"/>
                        </a:rPr>
                        <a:t> (1-4-сынып)</a:t>
                      </a:r>
                      <a:endParaRPr lang="ru-RU" sz="1100" b="0" dirty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176213" lvl="0" indent="-176213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100" b="0" dirty="0" err="1" smtClean="0">
                          <a:effectLst/>
                          <a:latin typeface="Arial Narrow" panose="020B0606020202030204" pitchFamily="34" charset="0"/>
                        </a:rPr>
                        <a:t>Өзін-өзі</a:t>
                      </a:r>
                      <a:r>
                        <a:rPr lang="ru-RU" sz="1100" b="0" baseline="0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100" b="0" baseline="0" dirty="0" err="1" smtClean="0">
                          <a:effectLst/>
                          <a:latin typeface="Arial Narrow" panose="020B0606020202030204" pitchFamily="34" charset="0"/>
                        </a:rPr>
                        <a:t>тану</a:t>
                      </a:r>
                      <a:r>
                        <a:rPr lang="ru-RU" sz="1100" b="0" baseline="0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100" b="0" dirty="0" smtClean="0">
                          <a:effectLst/>
                          <a:latin typeface="Arial Narrow" panose="020B0606020202030204" pitchFamily="34" charset="0"/>
                        </a:rPr>
                        <a:t>(1-4-сынып)</a:t>
                      </a:r>
                      <a:endParaRPr lang="ru-RU" sz="1100" b="0" dirty="0">
                        <a:effectLst/>
                        <a:latin typeface="Arial Narrow" panose="020B060602020203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2139" marR="32139" marT="0" marB="0"/>
                </a:tc>
                <a:tc hMerge="1">
                  <a:txBody>
                    <a:bodyPr/>
                    <a:lstStyle/>
                    <a:p>
                      <a:pPr marL="176213" lvl="0" indent="-176213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2139" marR="32139" marT="0" marB="0"/>
                </a:tc>
                <a:tc>
                  <a:txBody>
                    <a:bodyPr/>
                    <a:lstStyle/>
                    <a:p>
                      <a:pPr marL="176213" lvl="0" indent="-176213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kk-KZ" sz="1100" dirty="0" smtClean="0">
                          <a:effectLst/>
                          <a:latin typeface="Arial Narrow" panose="020B0606020202030204" pitchFamily="34" charset="0"/>
                        </a:rPr>
                        <a:t>Қазақстан тарихы (7-9-сынып)</a:t>
                      </a:r>
                      <a:endParaRPr lang="ru-RU" sz="1100" dirty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176213" lvl="0" indent="-176213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kk-KZ" sz="1100" dirty="0" smtClean="0">
                          <a:effectLst/>
                          <a:latin typeface="Arial Narrow" panose="020B0606020202030204" pitchFamily="34" charset="0"/>
                        </a:rPr>
                        <a:t>Дүниежүзі тарихы (7-9-сынып)</a:t>
                      </a:r>
                      <a:endParaRPr lang="ru-RU" sz="1100" dirty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176213" lvl="0" indent="-176213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kk-KZ" sz="1100" dirty="0" smtClean="0">
                          <a:effectLst/>
                          <a:latin typeface="Arial Narrow" panose="020B0606020202030204" pitchFamily="34" charset="0"/>
                        </a:rPr>
                        <a:t>Құқық</a:t>
                      </a:r>
                      <a:r>
                        <a:rPr lang="kk-KZ" sz="1100" baseline="0" dirty="0" smtClean="0">
                          <a:effectLst/>
                          <a:latin typeface="Arial Narrow" panose="020B0606020202030204" pitchFamily="34" charset="0"/>
                        </a:rPr>
                        <a:t> негіздері</a:t>
                      </a:r>
                      <a:r>
                        <a:rPr lang="kk-KZ" sz="1100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kk-KZ" sz="1100" dirty="0">
                          <a:effectLst/>
                          <a:latin typeface="Arial Narrow" panose="020B0606020202030204" pitchFamily="34" charset="0"/>
                        </a:rPr>
                        <a:t>(</a:t>
                      </a:r>
                      <a:r>
                        <a:rPr lang="kk-KZ" sz="1100" dirty="0" smtClean="0">
                          <a:effectLst/>
                          <a:latin typeface="Arial Narrow" panose="020B0606020202030204" pitchFamily="34" charset="0"/>
                        </a:rPr>
                        <a:t>9-сынып)</a:t>
                      </a:r>
                      <a:endParaRPr lang="ru-RU" sz="1100" dirty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176213" lvl="0" indent="-176213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100" b="0" dirty="0" err="1" smtClean="0">
                          <a:effectLst/>
                          <a:latin typeface="Arial Narrow" panose="020B0606020202030204" pitchFamily="34" charset="0"/>
                        </a:rPr>
                        <a:t>Өзін-өзі</a:t>
                      </a:r>
                      <a:r>
                        <a:rPr lang="ru-RU" sz="1100" b="0" baseline="0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100" b="0" baseline="0" dirty="0" err="1" smtClean="0">
                          <a:effectLst/>
                          <a:latin typeface="Arial Narrow" panose="020B0606020202030204" pitchFamily="34" charset="0"/>
                        </a:rPr>
                        <a:t>тану</a:t>
                      </a:r>
                      <a:r>
                        <a:rPr lang="ru-RU" sz="1100" b="0" baseline="0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kk-KZ" sz="1100" dirty="0" smtClean="0">
                          <a:effectLst/>
                          <a:latin typeface="Arial Narrow" panose="020B0606020202030204" pitchFamily="34" charset="0"/>
                        </a:rPr>
                        <a:t> (7-9-сынып)</a:t>
                      </a:r>
                      <a:endParaRPr lang="ru-RU" sz="1100" dirty="0">
                        <a:effectLst/>
                        <a:latin typeface="Arial Narrow" panose="020B060602020203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2139" marR="32139" marT="0" marB="0"/>
                </a:tc>
                <a:tc gridSpan="2">
                  <a:txBody>
                    <a:bodyPr/>
                    <a:lstStyle/>
                    <a:p>
                      <a:pPr marL="176213" lvl="0" indent="-176213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100" dirty="0" err="1" smtClean="0">
                          <a:effectLst/>
                          <a:latin typeface="Arial Narrow" panose="020B0606020202030204" pitchFamily="34" charset="0"/>
                        </a:rPr>
                        <a:t>Қазіргі</a:t>
                      </a:r>
                      <a:r>
                        <a:rPr lang="ru-RU" sz="1100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100" dirty="0" err="1" smtClean="0">
                          <a:effectLst/>
                          <a:latin typeface="Arial Narrow" panose="020B0606020202030204" pitchFamily="34" charset="0"/>
                        </a:rPr>
                        <a:t>әлемдегі</a:t>
                      </a:r>
                      <a:r>
                        <a:rPr lang="ru-RU" sz="1100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100" dirty="0" err="1" smtClean="0">
                          <a:effectLst/>
                          <a:latin typeface="Arial Narrow" panose="020B0606020202030204" pitchFamily="34" charset="0"/>
                        </a:rPr>
                        <a:t>Қазақстан</a:t>
                      </a:r>
                      <a:endParaRPr lang="ru-RU" sz="1100" dirty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176213" lvl="0" indent="-176213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100" b="0" dirty="0" err="1" smtClean="0">
                          <a:effectLst/>
                          <a:latin typeface="Arial Narrow" panose="020B0606020202030204" pitchFamily="34" charset="0"/>
                        </a:rPr>
                        <a:t>Өзін-өзі</a:t>
                      </a:r>
                      <a:r>
                        <a:rPr lang="ru-RU" sz="1100" b="0" baseline="0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100" b="0" baseline="0" dirty="0" err="1" smtClean="0">
                          <a:effectLst/>
                          <a:latin typeface="Arial Narrow" panose="020B0606020202030204" pitchFamily="34" charset="0"/>
                        </a:rPr>
                        <a:t>тану</a:t>
                      </a:r>
                      <a:r>
                        <a:rPr lang="ru-RU" sz="1100" b="0" baseline="0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</a:p>
                    <a:p>
                      <a:pPr marL="176213" lvl="0" indent="-176213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kk-KZ" sz="1100" dirty="0" smtClean="0">
                          <a:effectLst/>
                          <a:latin typeface="Arial Narrow" panose="020B0606020202030204" pitchFamily="34" charset="0"/>
                        </a:rPr>
                        <a:t>Қазақстан тарихы </a:t>
                      </a:r>
                      <a:r>
                        <a:rPr lang="ru-RU" sz="1100" dirty="0" smtClean="0">
                          <a:effectLst/>
                          <a:latin typeface="Arial Narrow" panose="020B0606020202030204" pitchFamily="34" charset="0"/>
                        </a:rPr>
                        <a:t>(</a:t>
                      </a:r>
                      <a:r>
                        <a:rPr lang="kk-KZ" sz="1100" kern="1200" dirty="0" smtClean="0">
                          <a:effectLst/>
                          <a:latin typeface="Arial Narrow" panose="020B0606020202030204" pitchFamily="34" charset="0"/>
                        </a:rPr>
                        <a:t>таңдау бойынша пән</a:t>
                      </a:r>
                      <a:r>
                        <a:rPr lang="ru-RU" sz="1100" dirty="0" smtClean="0">
                          <a:effectLst/>
                          <a:latin typeface="Arial Narrow" panose="020B0606020202030204" pitchFamily="34" charset="0"/>
                        </a:rPr>
                        <a:t>)</a:t>
                      </a:r>
                    </a:p>
                    <a:p>
                      <a:pPr marL="176213" lvl="0" indent="-176213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kk-KZ" sz="1100" dirty="0" smtClean="0">
                          <a:effectLst/>
                          <a:latin typeface="Arial Narrow" panose="020B0606020202030204" pitchFamily="34" charset="0"/>
                        </a:rPr>
                        <a:t>Дүниежүзі тарихы </a:t>
                      </a:r>
                      <a:r>
                        <a:rPr lang="ru-RU" sz="1100" dirty="0" smtClean="0">
                          <a:effectLst/>
                          <a:latin typeface="Arial Narrow" panose="020B0606020202030204" pitchFamily="34" charset="0"/>
                        </a:rPr>
                        <a:t>(</a:t>
                      </a:r>
                      <a:r>
                        <a:rPr lang="kk-KZ" sz="1100" kern="1200" dirty="0" smtClean="0">
                          <a:effectLst/>
                          <a:latin typeface="Arial Narrow" panose="020B0606020202030204" pitchFamily="34" charset="0"/>
                        </a:rPr>
                        <a:t>таңдау бойынша пән</a:t>
                      </a:r>
                      <a:r>
                        <a:rPr lang="ru-RU" sz="1100" dirty="0" smtClean="0">
                          <a:effectLst/>
                          <a:latin typeface="Arial Narrow" panose="020B0606020202030204" pitchFamily="34" charset="0"/>
                        </a:rPr>
                        <a:t>)</a:t>
                      </a:r>
                      <a:endParaRPr lang="ru-RU" sz="1100" dirty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176213" lvl="0" indent="-176213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kk-KZ" sz="11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Экономика</a:t>
                      </a:r>
                      <a:r>
                        <a:rPr lang="kk-KZ" sz="11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және кәсіпкерлік негіздері</a:t>
                      </a:r>
                    </a:p>
                    <a:p>
                      <a:pPr marL="176213" lvl="0" indent="-176213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kk-KZ" sz="1100" dirty="0" smtClean="0">
                          <a:effectLst/>
                          <a:latin typeface="Arial Narrow" panose="020B0606020202030204" pitchFamily="34" charset="0"/>
                        </a:rPr>
                        <a:t>Құқық</a:t>
                      </a:r>
                      <a:r>
                        <a:rPr lang="kk-KZ" sz="1100" baseline="0" dirty="0" smtClean="0">
                          <a:effectLst/>
                          <a:latin typeface="Arial Narrow" panose="020B0606020202030204" pitchFamily="34" charset="0"/>
                        </a:rPr>
                        <a:t> негіздері</a:t>
                      </a:r>
                      <a:r>
                        <a:rPr lang="kk-KZ" sz="1100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kk-KZ" sz="11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Arial" panose="020B0604020202020204" pitchFamily="34" charset="0"/>
                        </a:rPr>
                        <a:t> (</a:t>
                      </a:r>
                      <a:r>
                        <a:rPr lang="kk-KZ" sz="1100" kern="1200" dirty="0" smtClean="0">
                          <a:effectLst/>
                          <a:latin typeface="Arial Narrow" panose="020B0606020202030204" pitchFamily="34" charset="0"/>
                        </a:rPr>
                        <a:t>таңдау бойынша пән</a:t>
                      </a:r>
                      <a:r>
                        <a:rPr lang="kk-KZ" sz="11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Arial" panose="020B0604020202020204" pitchFamily="34" charset="0"/>
                        </a:rPr>
                        <a:t>)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2139" marR="3213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9658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 Narrow" panose="020B0606020202030204" pitchFamily="34" charset="0"/>
                        </a:rPr>
                        <a:t>«Технология </a:t>
                      </a:r>
                      <a:r>
                        <a:rPr kumimoji="0" lang="ru-RU" sz="1400" u="none" strike="noStrike" kern="1200" cap="none" spc="0" normalizeH="0" baseline="0" noProof="0" dirty="0" err="1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 Narrow" panose="020B0606020202030204" pitchFamily="34" charset="0"/>
                        </a:rPr>
                        <a:t>және</a:t>
                      </a:r>
                      <a:r>
                        <a:rPr kumimoji="0" lang="ru-RU" sz="1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kumimoji="0" lang="ru-RU" sz="1400" u="none" strike="noStrike" kern="1200" cap="none" spc="0" normalizeH="0" baseline="0" noProof="0" dirty="0" err="1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 Narrow" panose="020B0606020202030204" pitchFamily="34" charset="0"/>
                        </a:rPr>
                        <a:t>өнер</a:t>
                      </a:r>
                      <a:r>
                        <a:rPr kumimoji="0" lang="ru-RU" sz="1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 Narrow" panose="020B0606020202030204" pitchFamily="34" charset="0"/>
                        </a:rPr>
                        <a:t>» </a:t>
                      </a:r>
                      <a:r>
                        <a:rPr lang="ru-RU" sz="1400" dirty="0" err="1" smtClean="0">
                          <a:effectLst/>
                          <a:latin typeface="Arial Narrow" panose="020B0606020202030204" pitchFamily="34" charset="0"/>
                        </a:rPr>
                        <a:t>білім</a:t>
                      </a:r>
                      <a:r>
                        <a:rPr lang="ru-RU" sz="1400" dirty="0" smtClean="0">
                          <a:effectLst/>
                          <a:latin typeface="Arial Narrow" panose="020B0606020202030204" pitchFamily="34" charset="0"/>
                        </a:rPr>
                        <a:t> беру </a:t>
                      </a:r>
                      <a:r>
                        <a:rPr lang="ru-RU" sz="1400" dirty="0" err="1" smtClean="0">
                          <a:effectLst/>
                          <a:latin typeface="Arial Narrow" panose="020B0606020202030204" pitchFamily="34" charset="0"/>
                        </a:rPr>
                        <a:t>саласы</a:t>
                      </a:r>
                      <a:endParaRPr kumimoji="0" lang="ru-RU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2139" marR="32139" marT="0" marB="0">
                    <a:solidFill>
                      <a:schemeClr val="tx2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139" marR="321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139" marR="321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2854">
                <a:tc gridSpan="2">
                  <a:txBody>
                    <a:bodyPr/>
                    <a:lstStyle/>
                    <a:p>
                      <a:pPr marL="176213" lvl="0" indent="-176213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100" b="0" dirty="0" smtClean="0">
                          <a:effectLst/>
                          <a:latin typeface="Arial Narrow" panose="020B0606020202030204" pitchFamily="34" charset="0"/>
                        </a:rPr>
                        <a:t>Музыка (1-4-сынып)</a:t>
                      </a:r>
                      <a:endParaRPr lang="ru-RU" sz="1100" b="0" dirty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176213" lvl="0" indent="-176213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100" b="0" dirty="0" err="1" smtClean="0">
                          <a:effectLst/>
                          <a:latin typeface="Arial Narrow" panose="020B0606020202030204" pitchFamily="34" charset="0"/>
                        </a:rPr>
                        <a:t>Көркем</a:t>
                      </a:r>
                      <a:r>
                        <a:rPr lang="ru-RU" sz="1100" b="0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100" b="0" dirty="0" err="1" smtClean="0">
                          <a:effectLst/>
                          <a:latin typeface="Arial Narrow" panose="020B0606020202030204" pitchFamily="34" charset="0"/>
                        </a:rPr>
                        <a:t>еңбек</a:t>
                      </a:r>
                      <a:r>
                        <a:rPr lang="ru-RU" sz="1100" b="0" dirty="0" smtClean="0">
                          <a:effectLst/>
                          <a:latin typeface="Arial Narrow" panose="020B0606020202030204" pitchFamily="34" charset="0"/>
                        </a:rPr>
                        <a:t> (1-4-сынып)</a:t>
                      </a:r>
                      <a:endParaRPr lang="ru-RU" sz="1100" b="0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139" marR="32139" marT="0" marB="0"/>
                </a:tc>
                <a:tc hMerge="1">
                  <a:txBody>
                    <a:bodyPr/>
                    <a:lstStyle/>
                    <a:p>
                      <a:pPr marL="176213" lvl="0" indent="-176213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2139" marR="32139" marT="0" marB="0"/>
                </a:tc>
                <a:tc>
                  <a:txBody>
                    <a:bodyPr/>
                    <a:lstStyle/>
                    <a:p>
                      <a:pPr marL="176213" lvl="0" indent="-176213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kk-KZ" sz="1100" dirty="0">
                          <a:effectLst/>
                          <a:latin typeface="Arial Narrow" panose="020B0606020202030204" pitchFamily="34" charset="0"/>
                        </a:rPr>
                        <a:t>Музыка (</a:t>
                      </a:r>
                      <a:r>
                        <a:rPr lang="kk-KZ" sz="1100" dirty="0" smtClean="0">
                          <a:effectLst/>
                          <a:latin typeface="Arial Narrow" panose="020B0606020202030204" pitchFamily="34" charset="0"/>
                        </a:rPr>
                        <a:t>5-6-сынып)</a:t>
                      </a:r>
                      <a:endParaRPr lang="ru-RU" sz="1100" dirty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176213" lvl="0" indent="-176213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100" b="0" dirty="0" err="1" smtClean="0">
                          <a:effectLst/>
                          <a:latin typeface="Arial Narrow" panose="020B0606020202030204" pitchFamily="34" charset="0"/>
                        </a:rPr>
                        <a:t>Көркем</a:t>
                      </a:r>
                      <a:r>
                        <a:rPr lang="ru-RU" sz="1100" b="0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100" b="0" dirty="0" err="1" smtClean="0">
                          <a:effectLst/>
                          <a:latin typeface="Arial Narrow" panose="020B0606020202030204" pitchFamily="34" charset="0"/>
                        </a:rPr>
                        <a:t>еңбек</a:t>
                      </a:r>
                      <a:r>
                        <a:rPr lang="ru-RU" sz="1100" b="0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kk-KZ" sz="11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(5-9-сынып)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139" marR="32139" marT="0" marB="0"/>
                </a:tc>
                <a:tc gridSpan="2">
                  <a:txBody>
                    <a:bodyPr/>
                    <a:lstStyle/>
                    <a:p>
                      <a:pPr marL="176213" lvl="0" indent="-176213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kk-KZ" sz="1100" dirty="0">
                          <a:effectLst/>
                          <a:latin typeface="Arial Narrow" panose="020B0606020202030204" pitchFamily="34" charset="0"/>
                        </a:rPr>
                        <a:t>Графика </a:t>
                      </a:r>
                      <a:r>
                        <a:rPr lang="kk-KZ" sz="1100" dirty="0" smtClean="0">
                          <a:effectLst/>
                          <a:latin typeface="Arial Narrow" panose="020B0606020202030204" pitchFamily="34" charset="0"/>
                        </a:rPr>
                        <a:t>және жобалау (</a:t>
                      </a:r>
                      <a:r>
                        <a:rPr lang="kk-KZ" sz="1100" kern="1200" dirty="0" smtClean="0">
                          <a:effectLst/>
                          <a:latin typeface="Arial Narrow" panose="020B0606020202030204" pitchFamily="34" charset="0"/>
                        </a:rPr>
                        <a:t>таңдау бойынша пән</a:t>
                      </a:r>
                      <a:r>
                        <a:rPr lang="kk-KZ" sz="1100" dirty="0" smtClean="0">
                          <a:effectLst/>
                          <a:latin typeface="Arial Narrow" panose="020B0606020202030204" pitchFamily="34" charset="0"/>
                        </a:rPr>
                        <a:t>)</a:t>
                      </a:r>
                    </a:p>
                  </a:txBody>
                  <a:tcPr marL="32139" marR="3213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3566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 Narrow" panose="020B0606020202030204" pitchFamily="34" charset="0"/>
                        </a:rPr>
                        <a:t> «</a:t>
                      </a:r>
                      <a:r>
                        <a:rPr kumimoji="0" lang="ru-RU" sz="1400" u="none" strike="noStrike" kern="1200" cap="none" spc="0" normalizeH="0" baseline="0" noProof="0" dirty="0" err="1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 Narrow" panose="020B0606020202030204" pitchFamily="34" charset="0"/>
                        </a:rPr>
                        <a:t>Дене</a:t>
                      </a:r>
                      <a:r>
                        <a:rPr kumimoji="0" lang="ru-RU" sz="1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kumimoji="0" lang="ru-RU" sz="1400" u="none" strike="noStrike" kern="1200" cap="none" spc="0" normalizeH="0" baseline="0" noProof="0" dirty="0" err="1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 Narrow" panose="020B0606020202030204" pitchFamily="34" charset="0"/>
                        </a:rPr>
                        <a:t>шынықтыру</a:t>
                      </a:r>
                      <a:r>
                        <a:rPr kumimoji="0" lang="ru-RU" sz="1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 Narrow" panose="020B0606020202030204" pitchFamily="34" charset="0"/>
                        </a:rPr>
                        <a:t>» </a:t>
                      </a:r>
                      <a:r>
                        <a:rPr lang="ru-RU" sz="1400" dirty="0" err="1" smtClean="0">
                          <a:effectLst/>
                          <a:latin typeface="Arial Narrow" panose="020B0606020202030204" pitchFamily="34" charset="0"/>
                        </a:rPr>
                        <a:t>білім</a:t>
                      </a:r>
                      <a:r>
                        <a:rPr lang="ru-RU" sz="1400" dirty="0" smtClean="0">
                          <a:effectLst/>
                          <a:latin typeface="Arial Narrow" panose="020B0606020202030204" pitchFamily="34" charset="0"/>
                        </a:rPr>
                        <a:t> беру </a:t>
                      </a:r>
                      <a:r>
                        <a:rPr lang="ru-RU" sz="1400" dirty="0" err="1" smtClean="0">
                          <a:effectLst/>
                          <a:latin typeface="Arial Narrow" panose="020B0606020202030204" pitchFamily="34" charset="0"/>
                        </a:rPr>
                        <a:t>саласы</a:t>
                      </a:r>
                      <a:endParaRPr kumimoji="0" lang="ru-RU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2139" marR="32139" marT="0" marB="0">
                    <a:solidFill>
                      <a:schemeClr val="tx2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139" marR="321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139" marR="321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3417">
                <a:tc gridSpan="2">
                  <a:txBody>
                    <a:bodyPr/>
                    <a:lstStyle/>
                    <a:p>
                      <a:pPr marL="176213" lvl="0" indent="-176213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kk-KZ" sz="1100" b="0" dirty="0" smtClean="0">
                          <a:effectLst/>
                          <a:latin typeface="Arial Narrow" panose="020B0606020202030204" pitchFamily="34" charset="0"/>
                        </a:rPr>
                        <a:t>Дене шынықтыру (1-4-сынып)</a:t>
                      </a:r>
                      <a:endParaRPr lang="ru-RU" sz="1100" b="0" dirty="0">
                        <a:effectLst/>
                        <a:latin typeface="Arial Narrow" panose="020B060602020203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2139" marR="32139" marT="0" marB="0"/>
                </a:tc>
                <a:tc hMerge="1">
                  <a:txBody>
                    <a:bodyPr/>
                    <a:lstStyle/>
                    <a:p>
                      <a:pPr marL="176213" lvl="0" indent="-176213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2139" marR="32139" marT="0" marB="0"/>
                </a:tc>
                <a:tc>
                  <a:txBody>
                    <a:bodyPr/>
                    <a:lstStyle/>
                    <a:p>
                      <a:pPr marL="176213" lvl="0" indent="-176213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kk-KZ" sz="1100" b="0" dirty="0" smtClean="0">
                          <a:effectLst/>
                          <a:latin typeface="Arial Narrow" panose="020B0606020202030204" pitchFamily="34" charset="0"/>
                        </a:rPr>
                        <a:t>Дене шынықтыру </a:t>
                      </a:r>
                      <a:r>
                        <a:rPr lang="kk-KZ" sz="1100" dirty="0" smtClean="0">
                          <a:effectLst/>
                          <a:latin typeface="Arial Narrow" panose="020B0606020202030204" pitchFamily="34" charset="0"/>
                        </a:rPr>
                        <a:t>(5-9-сынып)</a:t>
                      </a:r>
                      <a:endParaRPr lang="ru-RU" sz="1100" dirty="0">
                        <a:effectLst/>
                        <a:latin typeface="Arial Narrow" panose="020B060602020203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2139" marR="32139" marT="0" marB="0"/>
                </a:tc>
                <a:tc gridSpan="2">
                  <a:txBody>
                    <a:bodyPr/>
                    <a:lstStyle/>
                    <a:p>
                      <a:pPr marL="176213" lvl="0" indent="-176213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kk-KZ" sz="1100" b="0" dirty="0" smtClean="0">
                          <a:effectLst/>
                          <a:latin typeface="Arial Narrow" panose="020B0606020202030204" pitchFamily="34" charset="0"/>
                        </a:rPr>
                        <a:t>Дене шынықтыру </a:t>
                      </a:r>
                    </a:p>
                    <a:p>
                      <a:pPr marL="176213" lvl="0" indent="-176213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kk-KZ" sz="1100" dirty="0" smtClean="0">
                          <a:effectLst/>
                          <a:latin typeface="Arial Narrow" panose="020B0606020202030204" pitchFamily="34" charset="0"/>
                        </a:rPr>
                        <a:t>Алғашқы әскери дайындық</a:t>
                      </a:r>
                      <a:endParaRPr lang="ru-RU" sz="1100" dirty="0">
                        <a:effectLst/>
                        <a:latin typeface="Arial Narrow" panose="020B060602020203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2139" marR="3213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 gridSpan="5"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kk-KZ" sz="1100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kk-KZ" sz="1400" dirty="0" smtClean="0">
                          <a:effectLst/>
                          <a:latin typeface="Arial Narrow" panose="020B0606020202030204" pitchFamily="34" charset="0"/>
                        </a:rPr>
                        <a:t>Жеке жоба жұмысы</a:t>
                      </a:r>
                      <a:endParaRPr lang="ru-RU" sz="1050" dirty="0">
                        <a:effectLst/>
                        <a:latin typeface="Arial Narrow" panose="020B060602020203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2139" marR="32139" marT="0" marB="0" anchor="ctr">
                    <a:solidFill>
                      <a:schemeClr val="tx2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None/>
                      </a:pP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2139" marR="32139" marT="0" marB="0"/>
                </a:tc>
                <a:tc hMerge="1"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None/>
                      </a:pP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2139" marR="32139" marT="0" marB="0" anchor="ctr"/>
                </a:tc>
                <a:tc hMerge="1"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None/>
                      </a:pPr>
                      <a:endParaRPr lang="ru-RU" sz="105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2139" marR="32139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82B81-0758-4F7F-84B8-7FB537E20F1A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5917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8211343"/>
              </p:ext>
            </p:extLst>
          </p:nvPr>
        </p:nvGraphicFramePr>
        <p:xfrm>
          <a:off x="76131" y="751339"/>
          <a:ext cx="9048333" cy="4957910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1235973"/>
                <a:gridCol w="1872208"/>
                <a:gridCol w="2160240"/>
                <a:gridCol w="1944216"/>
                <a:gridCol w="1835696"/>
              </a:tblGrid>
              <a:tr h="30133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Жаратылыстану</a:t>
                      </a:r>
                      <a:r>
                        <a:rPr lang="ru-RU" sz="1400" b="1" i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-математика </a:t>
                      </a:r>
                      <a:r>
                        <a:rPr lang="ru-RU" sz="1400" b="1" i="0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бағыты</a:t>
                      </a:r>
                      <a:endParaRPr lang="ru-RU" sz="1400" b="1" i="0" dirty="0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baseline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400" b="1" i="0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Қоғамдық-гуманитарлық</a:t>
                      </a:r>
                      <a:r>
                        <a:rPr lang="ru-RU" sz="1400" b="1" i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1" i="0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бағыт</a:t>
                      </a:r>
                      <a:endParaRPr lang="ru-RU" sz="1400" b="1" i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baseline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51996">
                <a:tc rowSpan="5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err="1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Міндетті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2000" b="1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Математика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err="1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Қазіргі</a:t>
                      </a: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0" kern="1200" dirty="0" err="1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әлемдегі</a:t>
                      </a: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0" kern="1200" dirty="0" err="1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Қазақстан</a:t>
                      </a:r>
                      <a:endParaRPr lang="ru-RU" sz="1400" b="1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Математика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err="1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Қазіргі</a:t>
                      </a: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0" kern="1200" dirty="0" err="1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әлемдегі</a:t>
                      </a: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0" kern="1200" dirty="0" err="1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Қазақстан</a:t>
                      </a:r>
                      <a:endParaRPr lang="ru-RU" sz="1400" b="0" kern="1200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600073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err="1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Қазақ</a:t>
                      </a: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/</a:t>
                      </a:r>
                      <a:r>
                        <a:rPr lang="ru-RU" sz="1400" b="0" kern="1200" dirty="0" err="1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Орыс</a:t>
                      </a:r>
                      <a:r>
                        <a:rPr lang="ru-RU" sz="1400" b="0" kern="120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0" kern="1200" baseline="0" dirty="0" err="1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тілі</a:t>
                      </a: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 (Т</a:t>
                      </a:r>
                      <a:r>
                        <a:rPr lang="ru-RU" sz="1400" b="0" kern="120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1)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kern="1200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err="1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Әдебиет</a:t>
                      </a:r>
                      <a:endParaRPr lang="ru-RU" sz="1400" b="0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err="1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Өзін-өзі</a:t>
                      </a: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0" kern="1200" dirty="0" err="1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тану</a:t>
                      </a:r>
                      <a:endParaRPr lang="ru-RU" sz="1400" b="0" kern="1200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err="1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Қазақ</a:t>
                      </a: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/</a:t>
                      </a:r>
                      <a:r>
                        <a:rPr lang="ru-RU" sz="1400" b="0" kern="1200" dirty="0" err="1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Орыс</a:t>
                      </a: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0" kern="1200" dirty="0" err="1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тілі</a:t>
                      </a: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 (Т</a:t>
                      </a:r>
                      <a:r>
                        <a:rPr lang="ru-RU" sz="1400" b="0" kern="120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1)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kern="1200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kern="1200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err="1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Әдебиет</a:t>
                      </a:r>
                      <a:endParaRPr lang="ru-RU" sz="1400" b="0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err="1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Өзін-өзі</a:t>
                      </a: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0" kern="1200" dirty="0" err="1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тану</a:t>
                      </a:r>
                      <a:endParaRPr lang="ru-RU" sz="1400" b="0" kern="1200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58344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Экономика мен </a:t>
                      </a:r>
                      <a:r>
                        <a:rPr lang="ru-RU" sz="1400" b="0" dirty="0" err="1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кәсіпкерлік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0" dirty="0" err="1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негіздері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 </a:t>
                      </a:r>
                      <a:endParaRPr lang="ru-RU" sz="1400" b="0" kern="1200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Экономика </a:t>
                      </a:r>
                      <a:r>
                        <a:rPr lang="ru-RU" sz="1400" b="0" kern="1200" dirty="0" err="1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және</a:t>
                      </a: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0" kern="1200" dirty="0" err="1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кәсіпкерлік</a:t>
                      </a: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0" kern="1200" dirty="0" err="1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негіздері</a:t>
                      </a:r>
                      <a:endParaRPr lang="ru-RU" sz="1400" b="0" kern="1200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451996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err="1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Орыс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lang="ru-RU" sz="1400" b="0" dirty="0" err="1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Қазақ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0" baseline="0" dirty="0" err="1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тілі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0" baseline="0" dirty="0" err="1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және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0" baseline="0" dirty="0" err="1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әдебиеті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(Т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2)</a:t>
                      </a:r>
                    </a:p>
                  </a:txBody>
                  <a:tcPr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err="1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Дене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0" dirty="0" err="1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шынықтыру</a:t>
                      </a:r>
                      <a:endParaRPr lang="ru-RU" sz="1400" b="0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err="1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Орыс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lang="ru-RU" sz="1400" b="0" dirty="0" err="1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Қазақ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0" baseline="0" dirty="0" err="1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тілі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0" baseline="0" dirty="0" err="1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және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0" baseline="0" dirty="0" err="1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әдебиеті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(Т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2)</a:t>
                      </a:r>
                    </a:p>
                  </a:txBody>
                  <a:tcPr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err="1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Дене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0" dirty="0" err="1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шынықтыру</a:t>
                      </a:r>
                      <a:endParaRPr lang="ru-RU" sz="1400" b="0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451996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err="1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Ағылшын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0" dirty="0" err="1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тілі</a:t>
                      </a:r>
                      <a:endParaRPr lang="ru-RU" sz="1400" b="0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err="1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Алғашқы</a:t>
                      </a: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0" kern="1200" dirty="0" err="1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әскери</a:t>
                      </a: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0" kern="1200" dirty="0" err="1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дайындық</a:t>
                      </a:r>
                      <a:endParaRPr lang="ru-RU" sz="1400" b="0" kern="1200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err="1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Ағылшын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0" dirty="0" err="1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тілі</a:t>
                      </a:r>
                      <a:endParaRPr lang="ru-RU" sz="1400" b="0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err="1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Алғашқы</a:t>
                      </a: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0" kern="1200" dirty="0" err="1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әскери</a:t>
                      </a: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0" kern="1200" dirty="0" err="1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дайындық</a:t>
                      </a:r>
                      <a:endParaRPr lang="ru-RU" sz="1400" b="0" kern="1200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451996">
                <a:tc rowSpan="5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err="1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Таңдау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1" dirty="0" err="1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бойынша</a:t>
                      </a:r>
                      <a:endParaRPr lang="ru-RU" sz="1600" b="1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ru-RU" sz="1600" b="1" baseline="0" dirty="0" err="1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әрбір</a:t>
                      </a: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1" baseline="0" dirty="0" err="1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деңгейден</a:t>
                      </a: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2 </a:t>
                      </a:r>
                      <a:r>
                        <a:rPr lang="ru-RU" sz="1600" b="1" baseline="0" dirty="0" err="1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пән</a:t>
                      </a: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1" baseline="0" dirty="0" err="1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бойынша</a:t>
                      </a: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) </a:t>
                      </a:r>
                      <a:endParaRPr lang="ru-RU" sz="1600" b="1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16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err="1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Тереңдетілген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1" dirty="0" err="1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деңгей</a:t>
                      </a:r>
                      <a:endParaRPr lang="ru-RU" sz="1400" b="1" baseline="0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(4 </a:t>
                      </a:r>
                      <a:r>
                        <a:rPr lang="ru-RU" sz="1400" b="1" baseline="0" dirty="0" err="1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сағаттан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baseline="0" dirty="0" err="1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Стандартты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1" baseline="0" dirty="0" err="1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деңгей</a:t>
                      </a:r>
                      <a:endParaRPr lang="ru-RU" sz="1400" b="1" baseline="0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(2 </a:t>
                      </a:r>
                      <a:r>
                        <a:rPr lang="ru-RU" sz="1400" b="1" baseline="0" dirty="0" err="1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сағаттан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err="1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Тереңдетілген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1" dirty="0" err="1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деңгей</a:t>
                      </a:r>
                      <a:endParaRPr lang="ru-RU" sz="1400" b="1" baseline="0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(4 </a:t>
                      </a:r>
                      <a:r>
                        <a:rPr lang="ru-RU" sz="1400" b="1" baseline="0" dirty="0" err="1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сағаттан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baseline="0" dirty="0" err="1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Стандартты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1" baseline="0" dirty="0" err="1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деңгей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(2 </a:t>
                      </a:r>
                      <a:r>
                        <a:rPr lang="ru-RU" sz="1400" b="1" baseline="0" dirty="0" err="1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сағаттан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2002">
                <a:tc vMerge="1"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Физика</a:t>
                      </a:r>
                    </a:p>
                  </a:txBody>
                  <a:tcPr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География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1400" b="0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kern="1200" dirty="0" err="1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Қазақ</a:t>
                      </a: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/</a:t>
                      </a:r>
                      <a:r>
                        <a:rPr lang="ru-RU" sz="1400" b="0" kern="1200" dirty="0" err="1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Орыс</a:t>
                      </a: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0" kern="1200" dirty="0" err="1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тілі</a:t>
                      </a: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(Т 1)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Информатика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18835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Химия</a:t>
                      </a:r>
                    </a:p>
                  </a:txBody>
                  <a:tcPr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err="1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Құқық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0" dirty="0" err="1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негіздері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err="1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Қазақстан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0" dirty="0" err="1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тарихы</a:t>
                      </a:r>
                      <a:endParaRPr lang="ru-RU" sz="1400" b="0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err="1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Құқық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0" dirty="0" err="1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негіздері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71206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Биология</a:t>
                      </a:r>
                    </a:p>
                  </a:txBody>
                  <a:tcPr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Графика </a:t>
                      </a:r>
                      <a:r>
                        <a:rPr lang="ru-RU" sz="1400" b="0" kern="1200" dirty="0" err="1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және</a:t>
                      </a: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0" kern="1200" dirty="0" err="1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жобалау</a:t>
                      </a:r>
                      <a:endParaRPr lang="ru-RU" sz="1400" b="0" kern="1200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err="1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Дүниежүзі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0" dirty="0" err="1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тарихы</a:t>
                      </a:r>
                      <a:endParaRPr lang="ru-RU" sz="1400" b="0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err="1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Жаратылыстану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7120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Информатика</a:t>
                      </a:r>
                    </a:p>
                  </a:txBody>
                  <a:tcPr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География</a:t>
                      </a:r>
                    </a:p>
                  </a:txBody>
                  <a:tcPr marT="45726" marB="457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kern="1200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T="45726" marB="457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504437" y="188640"/>
            <a:ext cx="8610600" cy="409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91440"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algn="ctr">
              <a:defRPr/>
            </a:pPr>
            <a:r>
              <a:rPr lang="ru-RU" sz="2800" b="1" dirty="0" err="1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Жоғары</a:t>
            </a:r>
            <a:r>
              <a:rPr lang="ru-RU" sz="2800" b="1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мектеп</a:t>
            </a:r>
            <a:r>
              <a:rPr lang="ru-RU" sz="2800" b="1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моделі</a:t>
            </a:r>
            <a:r>
              <a:rPr lang="ru-RU" sz="2800" b="1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(</a:t>
            </a:r>
            <a:r>
              <a:rPr lang="ru-RU" sz="2800" b="1" dirty="0" err="1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жоба</a:t>
            </a:r>
            <a:r>
              <a:rPr lang="ru-RU" sz="2800" b="1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173775" y="6165304"/>
            <a:ext cx="3284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b="1" i="1" dirty="0" smtClean="0">
                <a:latin typeface="Arial Narrow" panose="020B0606020202030204" pitchFamily="34" charset="0"/>
              </a:rPr>
              <a:t>19-дың </a:t>
            </a:r>
            <a:r>
              <a:rPr lang="ru-RU" b="1" i="1" dirty="0" err="1" smtClean="0">
                <a:latin typeface="Arial Narrow" panose="020B0606020202030204" pitchFamily="34" charset="0"/>
              </a:rPr>
              <a:t>орнына</a:t>
            </a:r>
            <a:r>
              <a:rPr lang="ru-RU" b="1" i="1" dirty="0" smtClean="0">
                <a:latin typeface="Arial Narrow" panose="020B0606020202030204" pitchFamily="34" charset="0"/>
              </a:rPr>
              <a:t> </a:t>
            </a:r>
            <a:r>
              <a:rPr lang="ru-RU" b="1" i="1" dirty="0" err="1" smtClean="0">
                <a:latin typeface="Arial Narrow" panose="020B0606020202030204" pitchFamily="34" charset="0"/>
              </a:rPr>
              <a:t>барлығы</a:t>
            </a:r>
            <a:r>
              <a:rPr lang="ru-RU" b="1" i="1" dirty="0" smtClean="0">
                <a:latin typeface="Arial Narrow" panose="020B0606020202030204" pitchFamily="34" charset="0"/>
              </a:rPr>
              <a:t> 14 </a:t>
            </a:r>
            <a:r>
              <a:rPr lang="ru-RU" b="1" i="1" dirty="0" err="1" smtClean="0">
                <a:latin typeface="Arial Narrow" panose="020B0606020202030204" pitchFamily="34" charset="0"/>
              </a:rPr>
              <a:t>пән</a:t>
            </a:r>
            <a:endParaRPr lang="ru-RU" b="1" i="1" dirty="0">
              <a:latin typeface="Arial Narrow" panose="020B0606020202030204" pitchFamily="34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1331641" y="2204864"/>
            <a:ext cx="1863712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5364088" y="2204864"/>
            <a:ext cx="1944216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82B81-0758-4F7F-84B8-7FB537E20F1A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6379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ru-RU" dirty="0" smtClean="0">
              <a:latin typeface="Arial Narrow" panose="020B0606020202030204" pitchFamily="34" charset="0"/>
            </a:endParaRPr>
          </a:p>
          <a:p>
            <a:pPr marL="0" indent="0" algn="ctr">
              <a:buNone/>
            </a:pPr>
            <a:endParaRPr lang="ru-RU" sz="4800" dirty="0" smtClean="0">
              <a:latin typeface="Arial Narrow" panose="020B0606020202030204" pitchFamily="34" charset="0"/>
            </a:endParaRPr>
          </a:p>
          <a:p>
            <a:pPr marL="0" indent="0" algn="ctr">
              <a:buNone/>
            </a:pPr>
            <a:r>
              <a:rPr lang="ru-RU" sz="4800" dirty="0" smtClean="0">
                <a:latin typeface="Arial Narrow" panose="020B0606020202030204" pitchFamily="34" charset="0"/>
              </a:rPr>
              <a:t>Назар </a:t>
            </a:r>
            <a:r>
              <a:rPr lang="ru-RU" sz="4800" dirty="0" err="1" smtClean="0">
                <a:latin typeface="Arial Narrow" panose="020B0606020202030204" pitchFamily="34" charset="0"/>
              </a:rPr>
              <a:t>аударғандарыңызға</a:t>
            </a:r>
            <a:r>
              <a:rPr lang="ru-RU" sz="4800" dirty="0" smtClean="0">
                <a:latin typeface="Arial Narrow" panose="020B0606020202030204" pitchFamily="34" charset="0"/>
              </a:rPr>
              <a:t> </a:t>
            </a:r>
            <a:r>
              <a:rPr lang="ru-RU" sz="4800" dirty="0" err="1" smtClean="0">
                <a:latin typeface="Arial Narrow" panose="020B0606020202030204" pitchFamily="34" charset="0"/>
              </a:rPr>
              <a:t>рақмет</a:t>
            </a:r>
            <a:r>
              <a:rPr lang="ru-RU" sz="4800" dirty="0" smtClean="0">
                <a:latin typeface="Arial Narrow" panose="020B0606020202030204" pitchFamily="34" charset="0"/>
              </a:rPr>
              <a:t>! </a:t>
            </a:r>
            <a:endParaRPr lang="ru-RU" sz="4800" dirty="0">
              <a:latin typeface="Arial Narrow" panose="020B060602020203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82B81-0758-4F7F-84B8-7FB537E20F1A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7386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82B81-0758-4F7F-84B8-7FB537E20F1A}" type="slidenum">
              <a:rPr lang="ru-RU" smtClean="0"/>
              <a:pPr/>
              <a:t>28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971600" y="2636912"/>
            <a:ext cx="7715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/>
              <a:t>Дополнительные материалы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26532359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91264" cy="418058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Arial Narrow" panose="020B0606020202030204" pitchFamily="34" charset="0"/>
              </a:rPr>
              <a:t>Организация обучения  на трех языках</a:t>
            </a:r>
            <a:endParaRPr lang="ru-RU" sz="2800" b="1" dirty="0">
              <a:latin typeface="Arial Narrow" panose="020B0606020202030204" pitchFamily="34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4738968"/>
              </p:ext>
            </p:extLst>
          </p:nvPr>
        </p:nvGraphicFramePr>
        <p:xfrm>
          <a:off x="35648" y="692696"/>
          <a:ext cx="9108351" cy="5278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1670"/>
                <a:gridCol w="2573111"/>
                <a:gridCol w="471357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Предмет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Ожидаемый</a:t>
                      </a:r>
                      <a:r>
                        <a:rPr lang="ru-RU" sz="1600" b="1" kern="1200" baseline="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уровень</a:t>
                      </a:r>
                      <a:endParaRPr lang="ru-RU" sz="1600" b="1" kern="1200" dirty="0" smtClean="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Что необходимо сделать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Arial Narrow" panose="020B0606020202030204" pitchFamily="34" charset="0"/>
                        </a:rPr>
                        <a:t>Казахский язык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baseline="0" dirty="0" smtClean="0">
                          <a:latin typeface="Arial Narrow" panose="020B0606020202030204" pitchFamily="34" charset="0"/>
                        </a:rPr>
                        <a:t>Д</a:t>
                      </a:r>
                      <a:r>
                        <a:rPr lang="ru-RU" sz="1600" kern="1200" dirty="0" smtClean="0">
                          <a:latin typeface="Arial Narrow" panose="020B0606020202030204" pitchFamily="34" charset="0"/>
                        </a:rPr>
                        <a:t>остижение уровня </a:t>
                      </a:r>
                      <a:r>
                        <a:rPr lang="en-US" sz="1600" kern="1200" dirty="0" smtClean="0">
                          <a:latin typeface="Arial Narrow" panose="020B0606020202030204" pitchFamily="34" charset="0"/>
                        </a:rPr>
                        <a:t>B1</a:t>
                      </a:r>
                      <a:r>
                        <a:rPr lang="ru-RU" sz="1600" kern="1200" dirty="0" smtClean="0">
                          <a:latin typeface="Arial Narrow" panose="020B0606020202030204" pitchFamily="34" charset="0"/>
                        </a:rPr>
                        <a:t> учащимися по завершении </a:t>
                      </a:r>
                      <a:r>
                        <a:rPr lang="en-US" sz="1600" kern="1200" dirty="0" smtClean="0">
                          <a:latin typeface="Arial Narrow" panose="020B0606020202030204" pitchFamily="34" charset="0"/>
                        </a:rPr>
                        <a:t>6</a:t>
                      </a:r>
                      <a:r>
                        <a:rPr lang="en-US" sz="1600" kern="1200" baseline="0" dirty="0" smtClean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600" kern="1200" baseline="0" dirty="0" smtClean="0">
                          <a:latin typeface="Arial Narrow" panose="020B0606020202030204" pitchFamily="34" charset="0"/>
                        </a:rPr>
                        <a:t>класса </a:t>
                      </a:r>
                      <a:r>
                        <a:rPr lang="ru-RU" sz="1600" kern="1200" dirty="0" smtClean="0">
                          <a:latin typeface="Arial Narrow" panose="020B0606020202030204" pitchFamily="34" charset="0"/>
                        </a:rPr>
                        <a:t>дает возможность изучения неязыковых предметов</a:t>
                      </a:r>
                      <a:r>
                        <a:rPr lang="en-US" sz="1600" kern="1200" dirty="0" smtClean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600" kern="1200" dirty="0" smtClean="0">
                          <a:latin typeface="Arial Narrow" panose="020B0606020202030204" pitchFamily="34" charset="0"/>
                        </a:rPr>
                        <a:t>на казахском языке в основной школе</a:t>
                      </a:r>
                      <a:r>
                        <a:rPr lang="ru-RU" sz="1600" kern="1200" baseline="0" dirty="0" smtClean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600" kern="1200" dirty="0" smtClean="0">
                          <a:latin typeface="Arial Narrow" panose="020B0606020202030204" pitchFamily="34" charset="0"/>
                        </a:rPr>
                        <a:t>с 7 класса.</a:t>
                      </a:r>
                      <a:endParaRPr lang="ru-RU" sz="1600" b="0" kern="1200" dirty="0" smtClean="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ru-RU" sz="1600" dirty="0" smtClean="0">
                        <a:latin typeface="Arial Narrow" panose="020B0606020202030204" pitchFamily="34" charset="0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ru-RU" sz="1600" dirty="0" smtClean="0">
                        <a:latin typeface="Arial Narrow" panose="020B0606020202030204" pitchFamily="34" charset="0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ru-RU" sz="1600" dirty="0" smtClean="0">
                        <a:latin typeface="Arial Narrow" panose="020B0606020202030204" pitchFamily="34" charset="0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600" dirty="0" smtClean="0">
                          <a:latin typeface="Arial Narrow" panose="020B0606020202030204" pitchFamily="34" charset="0"/>
                        </a:rPr>
                        <a:t>Организация</a:t>
                      </a:r>
                      <a:r>
                        <a:rPr lang="ru-RU" sz="1600" baseline="0" dirty="0" smtClean="0">
                          <a:latin typeface="Arial Narrow" panose="020B0606020202030204" pitchFamily="34" charset="0"/>
                        </a:rPr>
                        <a:t> обучения по</a:t>
                      </a:r>
                      <a:r>
                        <a:rPr lang="ru-RU" sz="1600" dirty="0" smtClean="0">
                          <a:latin typeface="Arial Narrow" panose="020B0606020202030204" pitchFamily="34" charset="0"/>
                        </a:rPr>
                        <a:t> учебным программ, ориентированным на развитие коммуникативных</a:t>
                      </a:r>
                      <a:r>
                        <a:rPr lang="ru-RU" sz="1600" baseline="0" dirty="0" smtClean="0">
                          <a:latin typeface="Arial Narrow" panose="020B0606020202030204" pitchFamily="34" charset="0"/>
                        </a:rPr>
                        <a:t> навыков учащихся.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600" dirty="0" smtClean="0">
                          <a:latin typeface="Arial Narrow" panose="020B0606020202030204" pitchFamily="34" charset="0"/>
                        </a:rPr>
                        <a:t>Осуществление перехода от грамматико-ориентированного обучения к развитию навыков речевой деятельности (слушание, говорение, чтение, письмо).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600" dirty="0" smtClean="0">
                          <a:latin typeface="Arial Narrow" panose="020B0606020202030204" pitchFamily="34" charset="0"/>
                        </a:rPr>
                        <a:t>Подготовка/переподготовка учителей для работы по </a:t>
                      </a:r>
                      <a:r>
                        <a:rPr lang="ru-RU" sz="1600" baseline="0" dirty="0" smtClean="0">
                          <a:latin typeface="Arial Narrow" panose="020B0606020202030204" pitchFamily="34" charset="0"/>
                        </a:rPr>
                        <a:t>программам, имеющим коммуникативную направленность.</a:t>
                      </a:r>
                      <a:endParaRPr lang="ru-RU" sz="1600" dirty="0" smtClean="0">
                        <a:latin typeface="Arial Narrow" panose="020B0606020202030204" pitchFamily="34" charset="0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600" dirty="0" smtClean="0">
                          <a:latin typeface="Arial Narrow" panose="020B0606020202030204" pitchFamily="34" charset="0"/>
                        </a:rPr>
                        <a:t>Организация внеурочной деятельности на казахском, русском, английском языках.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Предусмотреть меры</a:t>
                      </a:r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по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стимулированию учителей за преподавание предметов в старшей школе на английском языке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Arial Narrow" panose="020B0606020202030204" pitchFamily="34" charset="0"/>
                        </a:rPr>
                        <a:t>Русский язык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baseline="0" dirty="0" smtClean="0">
                          <a:latin typeface="Arial Narrow" panose="020B0606020202030204" pitchFamily="34" charset="0"/>
                        </a:rPr>
                        <a:t>Д</a:t>
                      </a:r>
                      <a:r>
                        <a:rPr lang="ru-RU" sz="1600" kern="1200" dirty="0" smtClean="0">
                          <a:latin typeface="Arial Narrow" panose="020B0606020202030204" pitchFamily="34" charset="0"/>
                        </a:rPr>
                        <a:t>остижение уровня </a:t>
                      </a:r>
                      <a:r>
                        <a:rPr lang="en-US" sz="1600" kern="1200" dirty="0" smtClean="0">
                          <a:latin typeface="Arial Narrow" panose="020B0606020202030204" pitchFamily="34" charset="0"/>
                        </a:rPr>
                        <a:t>B1</a:t>
                      </a:r>
                      <a:r>
                        <a:rPr lang="ru-RU" sz="1600" kern="1200" dirty="0" smtClean="0">
                          <a:latin typeface="Arial Narrow" panose="020B0606020202030204" pitchFamily="34" charset="0"/>
                        </a:rPr>
                        <a:t> учащимися по завершении </a:t>
                      </a:r>
                      <a:r>
                        <a:rPr lang="en-US" sz="1600" kern="1200" dirty="0" smtClean="0">
                          <a:latin typeface="Arial Narrow" panose="020B0606020202030204" pitchFamily="34" charset="0"/>
                        </a:rPr>
                        <a:t>6</a:t>
                      </a:r>
                      <a:r>
                        <a:rPr lang="en-US" sz="1600" kern="1200" baseline="0" dirty="0" smtClean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600" kern="1200" baseline="0" dirty="0" smtClean="0">
                          <a:latin typeface="Arial Narrow" panose="020B0606020202030204" pitchFamily="34" charset="0"/>
                        </a:rPr>
                        <a:t>класса </a:t>
                      </a:r>
                      <a:r>
                        <a:rPr lang="ru-RU" sz="1600" kern="1200" dirty="0" smtClean="0">
                          <a:latin typeface="Arial Narrow" panose="020B0606020202030204" pitchFamily="34" charset="0"/>
                        </a:rPr>
                        <a:t>дает возможность изучения неязыковых предметов</a:t>
                      </a:r>
                      <a:r>
                        <a:rPr lang="en-US" sz="1600" kern="1200" dirty="0" smtClean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600" kern="1200" dirty="0" smtClean="0">
                          <a:latin typeface="Arial Narrow" panose="020B0606020202030204" pitchFamily="34" charset="0"/>
                        </a:rPr>
                        <a:t>на русском языке в основной школе</a:t>
                      </a:r>
                      <a:r>
                        <a:rPr lang="ru-RU" sz="1600" kern="1200" baseline="0" dirty="0" smtClean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600" kern="1200" dirty="0" smtClean="0">
                          <a:latin typeface="Arial Narrow" panose="020B0606020202030204" pitchFamily="34" charset="0"/>
                        </a:rPr>
                        <a:t>с 7 класса.</a:t>
                      </a:r>
                      <a:endParaRPr lang="ru-RU" sz="1600" kern="1200" dirty="0" smtClean="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 sz="12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Arial Narrow" panose="020B0606020202030204" pitchFamily="34" charset="0"/>
                        </a:rPr>
                        <a:t>Английский язык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Arial Narrow" panose="020B0606020202030204" pitchFamily="34" charset="0"/>
                        </a:rPr>
                        <a:t>Достижение уровня В2 по завершении основной школы обеспечит возможность изучения предметов на английском языке в старшей школе</a:t>
                      </a:r>
                      <a:r>
                        <a:rPr lang="en-US" sz="1600" dirty="0" smtClean="0">
                          <a:latin typeface="Arial Narrow" panose="020B0606020202030204" pitchFamily="34" charset="0"/>
                        </a:rPr>
                        <a:t>.</a:t>
                      </a:r>
                      <a:endParaRPr lang="ru-RU" sz="1600" dirty="0" smtClean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 sz="12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82B81-0758-4F7F-84B8-7FB537E20F1A}" type="slidenum">
              <a:rPr lang="ru-RU" smtClean="0"/>
              <a:pPr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7895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Прямая со стрелкой 12"/>
          <p:cNvCxnSpPr/>
          <p:nvPr/>
        </p:nvCxnSpPr>
        <p:spPr>
          <a:xfrm>
            <a:off x="2334126" y="4223084"/>
            <a:ext cx="1576137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404936" y="3814011"/>
            <a:ext cx="1227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prstClr val="black"/>
                </a:solidFill>
              </a:rPr>
              <a:t>Знания</a:t>
            </a:r>
          </a:p>
        </p:txBody>
      </p:sp>
      <p:sp>
        <p:nvSpPr>
          <p:cNvPr id="26" name="TextBox 25"/>
          <p:cNvSpPr txBox="1"/>
          <p:nvPr/>
        </p:nvSpPr>
        <p:spPr>
          <a:xfrm rot="19858339">
            <a:off x="2939370" y="2565356"/>
            <a:ext cx="2570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>
                <a:solidFill>
                  <a:prstClr val="black"/>
                </a:solidFill>
              </a:rPr>
              <a:t>Междисциплинарность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 rot="19885205">
            <a:off x="3492840" y="2792905"/>
            <a:ext cx="2130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prstClr val="black"/>
                </a:solidFill>
              </a:rPr>
              <a:t>Умение учиться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994831" y="4387197"/>
            <a:ext cx="27613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prstClr val="black"/>
                </a:solidFill>
              </a:rPr>
              <a:t>Согласованный и комплексный подход  </a:t>
            </a:r>
          </a:p>
        </p:txBody>
      </p:sp>
      <p:sp>
        <p:nvSpPr>
          <p:cNvPr id="17" name="Овал 16"/>
          <p:cNvSpPr/>
          <p:nvPr/>
        </p:nvSpPr>
        <p:spPr>
          <a:xfrm>
            <a:off x="1806880" y="1663700"/>
            <a:ext cx="5609920" cy="5054600"/>
          </a:xfrm>
          <a:prstGeom prst="ellips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8" name="Прямая со стрелкой 17"/>
          <p:cNvCxnSpPr/>
          <p:nvPr/>
        </p:nvCxnSpPr>
        <p:spPr>
          <a:xfrm flipV="1">
            <a:off x="4699806" y="2654575"/>
            <a:ext cx="0" cy="149191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H="1">
            <a:off x="3639022" y="4159191"/>
            <a:ext cx="1022684" cy="97455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4725206" y="4159191"/>
            <a:ext cx="1576137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368301" y="5035490"/>
            <a:ext cx="1332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err="1" smtClean="0">
                <a:solidFill>
                  <a:prstClr val="black"/>
                </a:solidFill>
              </a:rPr>
              <a:t>Дағдылар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322592" y="4321618"/>
            <a:ext cx="33079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err="1" smtClean="0">
                <a:solidFill>
                  <a:prstClr val="black"/>
                </a:solidFill>
              </a:rPr>
              <a:t>Білім</a:t>
            </a:r>
            <a:r>
              <a:rPr lang="ru-RU" sz="1200" b="1" dirty="0" smtClean="0">
                <a:solidFill>
                  <a:prstClr val="black"/>
                </a:solidFill>
              </a:rPr>
              <a:t> – </a:t>
            </a:r>
            <a:r>
              <a:rPr lang="ru-RU" sz="1200" b="1" dirty="0" err="1" smtClean="0">
                <a:solidFill>
                  <a:prstClr val="black"/>
                </a:solidFill>
              </a:rPr>
              <a:t>оқыту</a:t>
            </a:r>
            <a:r>
              <a:rPr lang="ru-RU" sz="1200" b="1" dirty="0" smtClean="0">
                <a:solidFill>
                  <a:prstClr val="black"/>
                </a:solidFill>
              </a:rPr>
              <a:t> </a:t>
            </a:r>
            <a:r>
              <a:rPr lang="ru-RU" sz="1200" b="1" dirty="0" err="1" smtClean="0">
                <a:solidFill>
                  <a:prstClr val="black"/>
                </a:solidFill>
              </a:rPr>
              <a:t>мазмұнының</a:t>
            </a:r>
            <a:r>
              <a:rPr lang="ru-RU" sz="1200" b="1" dirty="0" smtClean="0">
                <a:solidFill>
                  <a:prstClr val="black"/>
                </a:solidFill>
              </a:rPr>
              <a:t> </a:t>
            </a:r>
            <a:r>
              <a:rPr lang="ru-RU" sz="1200" b="1" dirty="0" err="1" smtClean="0">
                <a:solidFill>
                  <a:prstClr val="black"/>
                </a:solidFill>
              </a:rPr>
              <a:t>ядросы</a:t>
            </a:r>
            <a:endParaRPr lang="ru-RU" sz="1200" b="1" i="1" dirty="0">
              <a:solidFill>
                <a:prstClr val="black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759867" y="1822029"/>
            <a:ext cx="18215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prstClr val="black"/>
                </a:solidFill>
              </a:rPr>
              <a:t>Жеке </a:t>
            </a:r>
            <a:r>
              <a:rPr lang="ru-RU" b="1" dirty="0" err="1" smtClean="0">
                <a:solidFill>
                  <a:prstClr val="black"/>
                </a:solidFill>
              </a:rPr>
              <a:t>тұлғалық</a:t>
            </a:r>
            <a:r>
              <a:rPr lang="ru-RU" b="1" dirty="0" smtClean="0">
                <a:solidFill>
                  <a:prstClr val="black"/>
                </a:solidFill>
              </a:rPr>
              <a:t> даму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746185" y="2950468"/>
            <a:ext cx="31224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b="1">
                <a:solidFill>
                  <a:srgbClr val="C00000"/>
                </a:solidFill>
              </a:defRPr>
            </a:lvl1pPr>
          </a:lstStyle>
          <a:p>
            <a:r>
              <a:rPr lang="ru-RU" dirty="0" err="1" smtClean="0"/>
              <a:t>Пәнаралық</a:t>
            </a:r>
            <a:r>
              <a:rPr lang="ru-RU" dirty="0" smtClean="0"/>
              <a:t> </a:t>
            </a:r>
            <a:r>
              <a:rPr lang="ru-RU" dirty="0" err="1" smtClean="0"/>
              <a:t>байланыс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5471" y="425405"/>
            <a:ext cx="7024744" cy="869995"/>
          </a:xfrm>
        </p:spPr>
        <p:txBody>
          <a:bodyPr>
            <a:normAutofit/>
          </a:bodyPr>
          <a:lstStyle/>
          <a:p>
            <a:pPr algn="ctr"/>
            <a:r>
              <a:rPr lang="ru-RU" sz="2200" b="1" dirty="0" err="1" smtClean="0">
                <a:solidFill>
                  <a:srgbClr val="428452"/>
                </a:solidFill>
                <a:latin typeface="Cambria" panose="02040503050406030204" pitchFamily="18" charset="0"/>
                <a:ea typeface="+mn-ea"/>
                <a:cs typeface="Arial" panose="020B0604020202020204" pitchFamily="34" charset="0"/>
              </a:rPr>
              <a:t>Білім</a:t>
            </a:r>
            <a:r>
              <a:rPr lang="ru-RU" sz="2200" b="1" dirty="0" smtClean="0">
                <a:solidFill>
                  <a:srgbClr val="428452"/>
                </a:solidFill>
                <a:latin typeface="Cambria" panose="020405030504060302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ru-RU" sz="2200" b="1" dirty="0" err="1" smtClean="0">
                <a:solidFill>
                  <a:srgbClr val="428452"/>
                </a:solidFill>
                <a:latin typeface="Cambria" panose="02040503050406030204" pitchFamily="18" charset="0"/>
                <a:ea typeface="+mn-ea"/>
                <a:cs typeface="Arial" panose="020B0604020202020204" pitchFamily="34" charset="0"/>
              </a:rPr>
              <a:t>берудің</a:t>
            </a:r>
            <a:r>
              <a:rPr lang="ru-RU" sz="2200" b="1" dirty="0" smtClean="0">
                <a:solidFill>
                  <a:srgbClr val="428452"/>
                </a:solidFill>
                <a:latin typeface="Cambria" panose="020405030504060302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ru-RU" sz="2200" b="1" dirty="0" err="1" smtClean="0">
                <a:solidFill>
                  <a:srgbClr val="428452"/>
                </a:solidFill>
                <a:latin typeface="Cambria" panose="02040503050406030204" pitchFamily="18" charset="0"/>
                <a:ea typeface="+mn-ea"/>
                <a:cs typeface="Arial" panose="020B0604020202020204" pitchFamily="34" charset="0"/>
              </a:rPr>
              <a:t>заманауи</a:t>
            </a:r>
            <a:r>
              <a:rPr lang="ru-RU" sz="2200" b="1" dirty="0" smtClean="0">
                <a:solidFill>
                  <a:srgbClr val="428452"/>
                </a:solidFill>
                <a:latin typeface="Cambria" panose="020405030504060302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ru-RU" sz="2200" b="1" dirty="0" err="1" smtClean="0">
                <a:solidFill>
                  <a:srgbClr val="428452"/>
                </a:solidFill>
                <a:latin typeface="Cambria" panose="02040503050406030204" pitchFamily="18" charset="0"/>
                <a:ea typeface="+mn-ea"/>
                <a:cs typeface="Arial" panose="020B0604020202020204" pitchFamily="34" charset="0"/>
              </a:rPr>
              <a:t>парадигмасы</a:t>
            </a:r>
            <a:endParaRPr lang="ru-RU" sz="2200" b="1" dirty="0">
              <a:solidFill>
                <a:srgbClr val="428452"/>
              </a:solidFill>
              <a:latin typeface="Cambria" panose="020405030504060302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792383" y="3287063"/>
            <a:ext cx="31224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b="1">
                <a:solidFill>
                  <a:srgbClr val="C00000"/>
                </a:solidFill>
              </a:defRPr>
            </a:lvl1pPr>
          </a:lstStyle>
          <a:p>
            <a:pPr algn="ctr"/>
            <a:r>
              <a:rPr lang="kk-KZ" dirty="0" smtClean="0"/>
              <a:t>Оқуға деген ептілік</a:t>
            </a:r>
            <a:endParaRPr lang="ru-RU" dirty="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V="1">
            <a:off x="4738392" y="3997868"/>
            <a:ext cx="88900" cy="10241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V="1">
            <a:off x="4916192" y="3820068"/>
            <a:ext cx="88900" cy="10241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V="1">
            <a:off x="5093992" y="3642268"/>
            <a:ext cx="88900" cy="10241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4871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7308"/>
            <a:ext cx="8229600" cy="418058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Arial Narrow" panose="020B0606020202030204" pitchFamily="34" charset="0"/>
              </a:rPr>
              <a:t>Профильное обучение</a:t>
            </a:r>
            <a:endParaRPr lang="ru-RU" sz="2800" b="1" dirty="0">
              <a:latin typeface="Arial Narrow" panose="020B060602020203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696587"/>
            <a:ext cx="8229600" cy="797603"/>
          </a:xfrm>
          <a:ln w="19050"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900" dirty="0" smtClean="0">
                <a:latin typeface="Arial Narrow" panose="020B0606020202030204" pitchFamily="34" charset="0"/>
              </a:rPr>
              <a:t>Изучен опыт Японии, Китая, Южной Кореи, России, Сингапура, Малайзии, США, Франции, Англии, Шотландии</a:t>
            </a:r>
            <a:endParaRPr lang="ru-RU" sz="1900" dirty="0">
              <a:latin typeface="Arial Narrow" panose="020B0606020202030204" pitchFamily="34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67544" y="1477087"/>
            <a:ext cx="8424936" cy="5193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96875" algn="l"/>
              </a:tabLst>
            </a:pPr>
            <a:r>
              <a:rPr lang="ru-RU" sz="1700" dirty="0" smtClean="0">
                <a:solidFill>
                  <a:schemeClr val="tx2"/>
                </a:solidFill>
                <a:latin typeface="Arial Narrow" panose="020B0606020202030204" pitchFamily="34" charset="0"/>
                <a:ea typeface="Times New Roman" pitchFamily="18" charset="0"/>
                <a:cs typeface="Arial" pitchFamily="34" charset="0"/>
              </a:rPr>
              <a:t>О</a:t>
            </a: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 Narrow" panose="020B0606020202030204" pitchFamily="34" charset="0"/>
                <a:ea typeface="Times New Roman" pitchFamily="18" charset="0"/>
                <a:cs typeface="Arial" pitchFamily="34" charset="0"/>
              </a:rPr>
              <a:t>бщие тенденций</a:t>
            </a:r>
            <a:r>
              <a:rPr kumimoji="0" lang="ru-RU" sz="1700" b="0" i="0" u="none" strike="noStrike" cap="none" normalizeH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 Narrow" panose="020B0606020202030204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 Narrow" panose="020B0606020202030204" pitchFamily="34" charset="0"/>
                <a:ea typeface="Times New Roman" pitchFamily="18" charset="0"/>
                <a:cs typeface="Arial" pitchFamily="34" charset="0"/>
              </a:rPr>
              <a:t> организации обучения на старшей ступени общего среднего образования:</a:t>
            </a:r>
            <a:endParaRPr kumimoji="0" lang="ru-RU" sz="17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 Narrow" panose="020B0606020202030204" pitchFamily="34" charset="0"/>
              <a:cs typeface="Arial" pitchFamily="34" charset="0"/>
            </a:endParaRPr>
          </a:p>
          <a:p>
            <a:pPr marL="442913" marR="0" lvl="0" indent="-4429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96875" algn="l"/>
              </a:tabLst>
            </a:pP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itchFamily="18" charset="0"/>
                <a:cs typeface="Times New Roman" pitchFamily="18" charset="0"/>
              </a:rPr>
              <a:t>унификация содержания </a:t>
            </a: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itchFamily="18" charset="0"/>
                <a:cs typeface="Times New Roman" pitchFamily="18" charset="0"/>
              </a:rPr>
              <a:t>образования 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itchFamily="18" charset="0"/>
                <a:cs typeface="Times New Roman" pitchFamily="18" charset="0"/>
              </a:rPr>
              <a:t>в основной школе </a:t>
            </a: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itchFamily="18" charset="0"/>
                <a:cs typeface="Times New Roman" pitchFamily="18" charset="0"/>
              </a:rPr>
              <a:t>с последующей ее 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itchFamily="18" charset="0"/>
                <a:cs typeface="Times New Roman" pitchFamily="18" charset="0"/>
              </a:rPr>
              <a:t>дифференциацией </a:t>
            </a:r>
            <a:r>
              <a:rPr lang="ru-RU" sz="1700" b="1" dirty="0" smtClean="0">
                <a:solidFill>
                  <a:srgbClr val="000000"/>
                </a:solidFill>
                <a:latin typeface="Arial Narrow" panose="020B0606020202030204" pitchFamily="34" charset="0"/>
                <a:ea typeface="Times New Roman" pitchFamily="18" charset="0"/>
                <a:cs typeface="Times New Roman" pitchFamily="18" charset="0"/>
              </a:rPr>
              <a:t>на 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itchFamily="18" charset="0"/>
                <a:cs typeface="Times New Roman" pitchFamily="18" charset="0"/>
              </a:rPr>
              <a:t>старшей</a:t>
            </a:r>
            <a:r>
              <a:rPr kumimoji="0" lang="ru-RU" sz="17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itchFamily="18" charset="0"/>
                <a:cs typeface="Times New Roman" pitchFamily="18" charset="0"/>
              </a:rPr>
              <a:t> ступени </a:t>
            </a:r>
            <a:r>
              <a:rPr kumimoji="0" lang="ru-RU" sz="17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itchFamily="18" charset="0"/>
                <a:cs typeface="Times New Roman" pitchFamily="18" charset="0"/>
              </a:rPr>
              <a:t>общего среднего образования</a:t>
            </a: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itchFamily="18" charset="0"/>
                <a:cs typeface="Times New Roman" pitchFamily="18" charset="0"/>
              </a:rPr>
              <a:t>;</a:t>
            </a:r>
            <a:endParaRPr kumimoji="0" lang="ru-RU" sz="1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anose="020B0606020202030204" pitchFamily="34" charset="0"/>
              <a:cs typeface="Arial" pitchFamily="34" charset="0"/>
            </a:endParaRPr>
          </a:p>
          <a:p>
            <a:pPr marL="442913" marR="0" lvl="0" indent="-4429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96875" algn="l"/>
              </a:tabLst>
            </a:pPr>
            <a:r>
              <a:rPr lang="ru-RU" sz="1700" dirty="0">
                <a:solidFill>
                  <a:srgbClr val="000000"/>
                </a:solidFill>
                <a:latin typeface="Arial Narrow" panose="020B0606020202030204" pitchFamily="34" charset="0"/>
                <a:ea typeface="Times New Roman" pitchFamily="18" charset="0"/>
                <a:cs typeface="Arial" pitchFamily="34" charset="0"/>
              </a:rPr>
              <a:t>к</a:t>
            </a: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itchFamily="18" charset="0"/>
                <a:cs typeface="Arial" pitchFamily="34" charset="0"/>
              </a:rPr>
              <a:t>ак правило, профильное обучение охватывает  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itchFamily="18" charset="0"/>
                <a:cs typeface="Arial" pitchFamily="34" charset="0"/>
              </a:rPr>
              <a:t>два-три последних года обучения в школе</a:t>
            </a:r>
            <a:r>
              <a:rPr lang="ru-RU" sz="1700" dirty="0">
                <a:solidFill>
                  <a:srgbClr val="000000"/>
                </a:solidFill>
                <a:latin typeface="Arial Narrow" panose="020B0606020202030204" pitchFamily="34" charset="0"/>
                <a:ea typeface="Times New Roman" pitchFamily="18" charset="0"/>
                <a:cs typeface="Arial" pitchFamily="34" charset="0"/>
              </a:rPr>
              <a:t>;</a:t>
            </a:r>
            <a:endParaRPr kumimoji="0" lang="ru-RU" sz="1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anose="020B0606020202030204" pitchFamily="34" charset="0"/>
              <a:cs typeface="Arial" pitchFamily="34" charset="0"/>
            </a:endParaRPr>
          </a:p>
          <a:p>
            <a:pPr marL="442913" marR="0" lvl="0" indent="-4429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96875" algn="l"/>
              </a:tabLst>
            </a:pP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itchFamily="18" charset="0"/>
                <a:cs typeface="Times New Roman" pitchFamily="18" charset="0"/>
              </a:rPr>
              <a:t>минимизация количества обязательных учебных предметов (курсов) (6-7 предметов).</a:t>
            </a:r>
            <a:r>
              <a:rPr kumimoji="0" lang="ru-RU" sz="17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itchFamily="18" charset="0"/>
                <a:cs typeface="Times New Roman" pitchFamily="18" charset="0"/>
              </a:rPr>
              <a:t> О</a:t>
            </a: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itchFamily="18" charset="0"/>
                <a:cs typeface="Times New Roman" pitchFamily="18" charset="0"/>
              </a:rPr>
              <a:t>бязательно в содержание старшей школы 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itchFamily="18" charset="0"/>
                <a:cs typeface="Times New Roman" pitchFamily="18" charset="0"/>
              </a:rPr>
              <a:t>включаются естественные науки, иностранные языки, математика, родная словесность, физическая культура;</a:t>
            </a:r>
          </a:p>
          <a:p>
            <a:pPr marL="442913" indent="-442913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396875" algn="l"/>
              </a:tabLst>
            </a:pP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itchFamily="18" charset="0"/>
                <a:cs typeface="Times New Roman" pitchFamily="18" charset="0"/>
              </a:rPr>
              <a:t>уменьшение количества направлений: 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itchFamily="18" charset="0"/>
                <a:cs typeface="Times New Roman" pitchFamily="18" charset="0"/>
              </a:rPr>
              <a:t>от 2 до 4. </a:t>
            </a:r>
            <a:r>
              <a:rPr lang="ru-RU" sz="1700" dirty="0" smtClean="0">
                <a:latin typeface="Arial Narrow" panose="020B0606020202030204" pitchFamily="34" charset="0"/>
              </a:rPr>
              <a:t>Так, в Германии внутри класса возможно деление на 3 направления: естественнонаучное и технико-математическое, производственно-экономическое, социально-экономическое. Во Франции в старшей школе существуют 4 отделения (направления): гуманитарное, технологическое, социально-экономическое, естественнонаучное</a:t>
            </a:r>
            <a:r>
              <a:rPr lang="ru-RU" sz="1700" dirty="0">
                <a:latin typeface="Arial Narrow" panose="020B0606020202030204" pitchFamily="34" charset="0"/>
              </a:rPr>
              <a:t>;</a:t>
            </a:r>
            <a:endParaRPr lang="ru-RU" sz="1700" dirty="0" smtClean="0">
              <a:latin typeface="Arial Narrow" panose="020B0606020202030204" pitchFamily="34" charset="0"/>
            </a:endParaRPr>
          </a:p>
          <a:p>
            <a:pPr marL="442913" indent="-442913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396875" algn="l"/>
              </a:tabLst>
            </a:pPr>
            <a:r>
              <a:rPr lang="ru-RU" sz="1700" dirty="0" smtClean="0">
                <a:latin typeface="Arial Narrow" panose="020B0606020202030204" pitchFamily="34" charset="0"/>
              </a:rPr>
              <a:t>организация </a:t>
            </a:r>
            <a:r>
              <a:rPr lang="ru-RU" sz="1700" dirty="0">
                <a:latin typeface="Arial Narrow" panose="020B0606020202030204" pitchFamily="34" charset="0"/>
              </a:rPr>
              <a:t>профильной подготовки различается по способу формирования индивидуального учебного плана обучающегося: </a:t>
            </a:r>
            <a:r>
              <a:rPr lang="ru-RU" sz="1700" b="1" dirty="0">
                <a:latin typeface="Arial Narrow" panose="020B0606020202030204" pitchFamily="34" charset="0"/>
              </a:rPr>
              <a:t>от достаточно жестко фиксированного перечня обязательных учебных курсов</a:t>
            </a:r>
            <a:r>
              <a:rPr lang="ru-RU" sz="1700" dirty="0">
                <a:latin typeface="Arial Narrow" panose="020B0606020202030204" pitchFamily="34" charset="0"/>
              </a:rPr>
              <a:t> (Франция, Германия) </a:t>
            </a:r>
            <a:r>
              <a:rPr lang="ru-RU" sz="1700" b="1" dirty="0">
                <a:latin typeface="Arial Narrow" panose="020B0606020202030204" pitchFamily="34" charset="0"/>
              </a:rPr>
              <a:t>до возможности набора из множества курсов, предлагаемых за весь период обучения </a:t>
            </a:r>
            <a:r>
              <a:rPr lang="ru-RU" sz="1700" dirty="0">
                <a:latin typeface="Arial Narrow" panose="020B0606020202030204" pitchFamily="34" charset="0"/>
              </a:rPr>
              <a:t>(Англия, Шотландия, США и др.). Как правило, школьники должны выбрать не менее 15 и не более 25 учебных курсов, продолжительностью до одного семестра</a:t>
            </a:r>
            <a:r>
              <a:rPr lang="ru-RU" sz="1700" dirty="0" smtClean="0">
                <a:latin typeface="Arial Narrow" panose="020B0606020202030204" pitchFamily="34" charset="0"/>
              </a:rPr>
              <a:t>.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82B81-0758-4F7F-84B8-7FB537E20F1A}" type="slidenum">
              <a:rPr lang="ru-RU" smtClean="0"/>
              <a:pPr/>
              <a:t>30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4342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490066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Arial Narrow" panose="020B0606020202030204" pitchFamily="34" charset="0"/>
              </a:rPr>
              <a:t>Профильное обучение</a:t>
            </a:r>
            <a:endParaRPr lang="ru-RU" sz="2800" b="1" dirty="0">
              <a:latin typeface="Arial Narrow" panose="020B060602020203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908720"/>
            <a:ext cx="8568952" cy="2880320"/>
          </a:xfrm>
        </p:spPr>
        <p:txBody>
          <a:bodyPr>
            <a:noAutofit/>
          </a:bodyPr>
          <a:lstStyle/>
          <a:p>
            <a:pPr marL="0" lvl="0" indent="0">
              <a:lnSpc>
                <a:spcPct val="150000"/>
              </a:lnSpc>
              <a:buNone/>
            </a:pPr>
            <a:r>
              <a:rPr lang="ru-RU" sz="18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Нарастание тенденции </a:t>
            </a:r>
            <a:r>
              <a:rPr lang="ru-RU" sz="18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усложнения  организационных форм </a:t>
            </a:r>
            <a:r>
              <a:rPr lang="ru-RU" sz="18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получения среднего общего образования, новых типов учебных заведений:</a:t>
            </a:r>
          </a:p>
          <a:p>
            <a:r>
              <a:rPr lang="ru-RU" sz="1800" dirty="0" smtClean="0">
                <a:latin typeface="Arial Narrow" panose="020B0606020202030204" pitchFamily="34" charset="0"/>
              </a:rPr>
              <a:t>в </a:t>
            </a:r>
            <a:r>
              <a:rPr lang="ru-RU" sz="1800" dirty="0">
                <a:latin typeface="Arial Narrow" panose="020B0606020202030204" pitchFamily="34" charset="0"/>
              </a:rPr>
              <a:t>ряде стран старшие классы объединены в отдельные </a:t>
            </a:r>
            <a:r>
              <a:rPr lang="ru-RU" sz="1800" dirty="0" smtClean="0">
                <a:latin typeface="Arial Narrow" panose="020B0606020202030204" pitchFamily="34" charset="0"/>
              </a:rPr>
              <a:t>учебные заведения (</a:t>
            </a:r>
            <a:r>
              <a:rPr lang="ru-RU" sz="1800" dirty="0">
                <a:latin typeface="Arial Narrow" panose="020B0606020202030204" pitchFamily="34" charset="0"/>
              </a:rPr>
              <a:t>К</a:t>
            </a:r>
            <a:r>
              <a:rPr lang="ru-RU" sz="1800" dirty="0" smtClean="0">
                <a:latin typeface="Arial Narrow" panose="020B0606020202030204" pitchFamily="34" charset="0"/>
              </a:rPr>
              <a:t>орея); </a:t>
            </a:r>
            <a:endParaRPr lang="ru-RU" sz="1800" dirty="0">
              <a:latin typeface="Arial Narrow" panose="020B0606020202030204" pitchFamily="34" charset="0"/>
            </a:endParaRPr>
          </a:p>
          <a:p>
            <a:r>
              <a:rPr lang="ru-RU" sz="1800" dirty="0" smtClean="0">
                <a:latin typeface="Arial Narrow" panose="020B0606020202030204" pitchFamily="34" charset="0"/>
              </a:rPr>
              <a:t>во </a:t>
            </a:r>
            <a:r>
              <a:rPr lang="ru-RU" sz="1800" dirty="0">
                <a:latin typeface="Arial Narrow" panose="020B0606020202030204" pitchFamily="34" charset="0"/>
              </a:rPr>
              <a:t>многих странах содержание старшей школы можно получить и во внешкольных учреждениях, которые могут обеспечить курсы общего и профессионального </a:t>
            </a:r>
            <a:r>
              <a:rPr lang="ru-RU" sz="1800" dirty="0" smtClean="0">
                <a:latin typeface="Arial Narrow" panose="020B0606020202030204" pitchFamily="34" charset="0"/>
              </a:rPr>
              <a:t>обучения (Китай, Япония); </a:t>
            </a:r>
            <a:endParaRPr lang="ru-RU" sz="1800" dirty="0">
              <a:latin typeface="Arial Narrow" panose="020B0606020202030204" pitchFamily="34" charset="0"/>
            </a:endParaRPr>
          </a:p>
          <a:p>
            <a:r>
              <a:rPr lang="ru-RU" sz="1800" dirty="0" smtClean="0">
                <a:latin typeface="Arial Narrow" panose="020B0606020202030204" pitchFamily="34" charset="0"/>
              </a:rPr>
              <a:t>ряд </a:t>
            </a:r>
            <a:r>
              <a:rPr lang="ru-RU" sz="1800" dirty="0">
                <a:latin typeface="Arial Narrow" panose="020B0606020202030204" pitchFamily="34" charset="0"/>
              </a:rPr>
              <a:t>стран способствует расширению заочной и вечерней форм обучения с тем, чтобы учащиеся могли совмещать учебу с теми или иными видами профессиональной </a:t>
            </a:r>
            <a:r>
              <a:rPr lang="ru-RU" sz="1800" dirty="0" smtClean="0">
                <a:latin typeface="Arial Narrow" panose="020B0606020202030204" pitchFamily="34" charset="0"/>
              </a:rPr>
              <a:t>деятельности (Китай, РФ).</a:t>
            </a:r>
            <a:endParaRPr lang="ru-RU" sz="1800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ru-RU" sz="1800" b="1" dirty="0" smtClean="0">
                <a:latin typeface="Arial Narrow" panose="020B0606020202030204" pitchFamily="34" charset="0"/>
              </a:rPr>
              <a:t> </a:t>
            </a:r>
          </a:p>
          <a:p>
            <a:endParaRPr lang="ru-RU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485688" y="4019054"/>
            <a:ext cx="8064896" cy="2031325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342900" lvl="0" indent="-342900">
              <a:buAutoNum type="arabicPeriod"/>
            </a:pPr>
            <a:r>
              <a:rPr lang="ru-RU" b="1" dirty="0" smtClean="0">
                <a:latin typeface="Arial Narrow" panose="020B0606020202030204" pitchFamily="34" charset="0"/>
              </a:rPr>
              <a:t>Дифференциация</a:t>
            </a:r>
            <a:r>
              <a:rPr lang="ru-RU" dirty="0" smtClean="0">
                <a:latin typeface="Arial Narrow" panose="020B0606020202030204" pitchFamily="34" charset="0"/>
              </a:rPr>
              <a:t> </a:t>
            </a:r>
            <a:r>
              <a:rPr lang="ru-RU" dirty="0">
                <a:latin typeface="Arial Narrow" panose="020B0606020202030204" pitchFamily="34" charset="0"/>
              </a:rPr>
              <a:t>образовательных потоков старшей школы (общее среднее образование): </a:t>
            </a:r>
            <a:r>
              <a:rPr lang="ru-RU" b="1" dirty="0">
                <a:latin typeface="Arial Narrow" panose="020B0606020202030204" pitchFamily="34" charset="0"/>
              </a:rPr>
              <a:t>«академический» </a:t>
            </a:r>
            <a:r>
              <a:rPr lang="ru-RU" dirty="0">
                <a:latin typeface="Arial Narrow" panose="020B0606020202030204" pitchFamily="34" charset="0"/>
              </a:rPr>
              <a:t>(ориентирован на </a:t>
            </a:r>
            <a:r>
              <a:rPr lang="ru-RU" dirty="0" smtClean="0">
                <a:latin typeface="Arial Narrow" panose="020B0606020202030204" pitchFamily="34" charset="0"/>
              </a:rPr>
              <a:t>вуз) </a:t>
            </a:r>
            <a:r>
              <a:rPr lang="ru-RU" dirty="0">
                <a:latin typeface="Arial Narrow" panose="020B0606020202030204" pitchFamily="34" charset="0"/>
              </a:rPr>
              <a:t>и </a:t>
            </a:r>
            <a:r>
              <a:rPr lang="ru-RU" b="1" dirty="0">
                <a:latin typeface="Arial Narrow" panose="020B0606020202030204" pitchFamily="34" charset="0"/>
              </a:rPr>
              <a:t>«неакадемический» </a:t>
            </a:r>
            <a:r>
              <a:rPr lang="ru-RU" dirty="0">
                <a:latin typeface="Arial Narrow" panose="020B0606020202030204" pitchFamily="34" charset="0"/>
              </a:rPr>
              <a:t>(получение профессии наряду с общим </a:t>
            </a:r>
            <a:r>
              <a:rPr lang="ru-RU" dirty="0" smtClean="0">
                <a:latin typeface="Arial Narrow" panose="020B0606020202030204" pitchFamily="34" charset="0"/>
              </a:rPr>
              <a:t>образованием).</a:t>
            </a:r>
          </a:p>
          <a:p>
            <a:pPr marL="342900" lvl="0" indent="-342900">
              <a:buAutoNum type="arabicPeriod"/>
            </a:pPr>
            <a:endParaRPr lang="ru-RU" dirty="0" smtClean="0">
              <a:latin typeface="Arial Narrow" panose="020B0606020202030204" pitchFamily="34" charset="0"/>
            </a:endParaRPr>
          </a:p>
          <a:p>
            <a:pPr marL="342900" lvl="0" indent="-342900">
              <a:buAutoNum type="arabicPeriod"/>
            </a:pPr>
            <a:r>
              <a:rPr lang="ru-RU" b="1" dirty="0" smtClean="0">
                <a:latin typeface="Arial Narrow" panose="020B0606020202030204" pitchFamily="34" charset="0"/>
              </a:rPr>
              <a:t>Профессионально-технические </a:t>
            </a:r>
            <a:r>
              <a:rPr lang="ru-RU" b="1" dirty="0">
                <a:latin typeface="Arial Narrow" panose="020B0606020202030204" pitchFamily="34" charset="0"/>
              </a:rPr>
              <a:t>учебные заведения </a:t>
            </a:r>
            <a:r>
              <a:rPr lang="ru-RU" b="1" dirty="0" smtClean="0">
                <a:latin typeface="Arial Narrow" panose="020B0606020202030204" pitchFamily="34" charset="0"/>
              </a:rPr>
              <a:t>включены </a:t>
            </a:r>
            <a:r>
              <a:rPr lang="ru-RU" b="1" dirty="0">
                <a:latin typeface="Arial Narrow" panose="020B0606020202030204" pitchFamily="34" charset="0"/>
              </a:rPr>
              <a:t>в систему среднего образования,</a:t>
            </a:r>
            <a:r>
              <a:rPr lang="ru-RU" dirty="0">
                <a:latin typeface="Arial Narrow" panose="020B0606020202030204" pitchFamily="34" charset="0"/>
              </a:rPr>
              <a:t> что способствует «вертикальной» социальной мобильности, доступу к старшей школе.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82B81-0758-4F7F-84B8-7FB537E20F1A}" type="slidenum">
              <a:rPr lang="ru-RU" smtClean="0"/>
              <a:pPr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8391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712110549"/>
              </p:ext>
            </p:extLst>
          </p:nvPr>
        </p:nvGraphicFramePr>
        <p:xfrm>
          <a:off x="323528" y="-99392"/>
          <a:ext cx="8568952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Равнобедренный треугольник 2"/>
          <p:cNvSpPr/>
          <p:nvPr/>
        </p:nvSpPr>
        <p:spPr>
          <a:xfrm rot="10800000">
            <a:off x="3491880" y="5046030"/>
            <a:ext cx="1656184" cy="360040"/>
          </a:xfrm>
          <a:prstGeom prst="triangl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86531" y="5486400"/>
            <a:ext cx="77724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Орта </a:t>
            </a:r>
            <a:r>
              <a:rPr lang="ru-RU" sz="2000" b="1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білім</a:t>
            </a:r>
            <a:r>
              <a:rPr lang="ru-RU" sz="20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берудің</a:t>
            </a:r>
            <a:r>
              <a:rPr lang="ru-RU" sz="20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мазмұнын</a:t>
            </a:r>
            <a:r>
              <a:rPr lang="ru-RU" sz="20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жүйелік</a:t>
            </a:r>
            <a:r>
              <a:rPr lang="ru-RU" sz="20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жаңарту</a:t>
            </a:r>
            <a:r>
              <a:rPr lang="ru-RU" sz="20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тәсілдемесі</a:t>
            </a:r>
            <a:r>
              <a:rPr lang="ru-RU" sz="20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endParaRPr lang="ru-RU" sz="20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82B81-0758-4F7F-84B8-7FB537E20F1A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249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2619" y="119542"/>
            <a:ext cx="8229600" cy="634082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kk-KZ" sz="32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Мектептегі білім берудің күтілетін нәтижелері</a:t>
            </a:r>
            <a:endParaRPr lang="ru-RU" sz="2800" b="1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81787055"/>
              </p:ext>
            </p:extLst>
          </p:nvPr>
        </p:nvGraphicFramePr>
        <p:xfrm>
          <a:off x="899593" y="5539164"/>
          <a:ext cx="6768752" cy="10581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298954" y="879044"/>
            <a:ext cx="257398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ТӨМЕНДЕГІЛЕР НЕГІЗІНДЕ ТӘРБИЕ АЛАДЫ:</a:t>
            </a:r>
          </a:p>
          <a:p>
            <a:pPr marL="285750" indent="-285750">
              <a:buFont typeface="Arial" panose="020B0604020202020204" pitchFamily="34" charset="0"/>
              <a:buChar char="•"/>
              <a:tabLst>
                <a:tab pos="263525" algn="l"/>
              </a:tabLst>
            </a:pPr>
            <a:r>
              <a:rPr lang="ru-RU" sz="1600" dirty="0" err="1" smtClean="0">
                <a:latin typeface="Arial Narrow" panose="020B0606020202030204" pitchFamily="34" charset="0"/>
              </a:rPr>
              <a:t>қазақстандық</a:t>
            </a:r>
            <a:r>
              <a:rPr lang="ru-RU" sz="1600" dirty="0" smtClean="0">
                <a:latin typeface="Arial Narrow" panose="020B0606020202030204" pitchFamily="34" charset="0"/>
              </a:rPr>
              <a:t> патриотизм </a:t>
            </a:r>
            <a:r>
              <a:rPr lang="ru-RU" sz="1600" dirty="0" err="1" smtClean="0">
                <a:latin typeface="Arial Narrow" panose="020B0606020202030204" pitchFamily="34" charset="0"/>
              </a:rPr>
              <a:t>және</a:t>
            </a:r>
            <a:r>
              <a:rPr lang="ru-RU" sz="1600" dirty="0" smtClean="0">
                <a:latin typeface="Arial Narrow" panose="020B0606020202030204" pitchFamily="34" charset="0"/>
              </a:rPr>
              <a:t> </a:t>
            </a:r>
            <a:r>
              <a:rPr lang="ru-RU" sz="1600" dirty="0" err="1" smtClean="0">
                <a:latin typeface="Arial Narrow" panose="020B0606020202030204" pitchFamily="34" charset="0"/>
              </a:rPr>
              <a:t>азаматтық</a:t>
            </a:r>
            <a:r>
              <a:rPr lang="ru-RU" sz="1600" dirty="0" smtClean="0">
                <a:latin typeface="Arial Narrow" panose="020B0606020202030204" pitchFamily="34" charset="0"/>
              </a:rPr>
              <a:t> </a:t>
            </a:r>
            <a:r>
              <a:rPr lang="ru-RU" sz="1600" dirty="0" err="1" smtClean="0">
                <a:latin typeface="Arial Narrow" panose="020B0606020202030204" pitchFamily="34" charset="0"/>
              </a:rPr>
              <a:t>жауапкершілік</a:t>
            </a:r>
            <a:r>
              <a:rPr lang="ru-RU" sz="1600" dirty="0" smtClean="0">
                <a:latin typeface="Arial Narrow" panose="020B0606020202030204" pitchFamily="34" charset="0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  <a:tabLst>
                <a:tab pos="263525" algn="l"/>
              </a:tabLst>
            </a:pPr>
            <a:r>
              <a:rPr lang="ru-RU" sz="1600" dirty="0" err="1" smtClean="0">
                <a:latin typeface="Arial Narrow" panose="020B0606020202030204" pitchFamily="34" charset="0"/>
              </a:rPr>
              <a:t>құрмет</a:t>
            </a:r>
            <a:r>
              <a:rPr lang="ru-RU" sz="1600" dirty="0" smtClean="0">
                <a:latin typeface="Arial Narrow" panose="020B0606020202030204" pitchFamily="34" charset="0"/>
              </a:rPr>
              <a:t>;</a:t>
            </a:r>
            <a:endParaRPr lang="ru-RU" sz="1600" dirty="0">
              <a:latin typeface="Arial Narrow" panose="020B06060202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tabLst>
                <a:tab pos="263525" algn="l"/>
              </a:tabLst>
            </a:pPr>
            <a:r>
              <a:rPr lang="ru-RU" sz="1600" dirty="0" err="1" smtClean="0">
                <a:latin typeface="Arial Narrow" panose="020B0606020202030204" pitchFamily="34" charset="0"/>
              </a:rPr>
              <a:t>ынтымақтастық</a:t>
            </a:r>
            <a:r>
              <a:rPr lang="ru-RU" sz="1600" dirty="0" smtClean="0">
                <a:latin typeface="Arial Narrow" panose="020B0606020202030204" pitchFamily="34" charset="0"/>
              </a:rPr>
              <a:t>; </a:t>
            </a:r>
            <a:endParaRPr lang="ru-RU" sz="1600" dirty="0">
              <a:latin typeface="Arial Narrow" panose="020B06060202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tabLst>
                <a:tab pos="263525" algn="l"/>
              </a:tabLst>
            </a:pPr>
            <a:r>
              <a:rPr lang="ru-RU" sz="1600" dirty="0" err="1" smtClean="0">
                <a:latin typeface="Arial Narrow" panose="020B0606020202030204" pitchFamily="34" charset="0"/>
              </a:rPr>
              <a:t>ашықтық</a:t>
            </a:r>
            <a:r>
              <a:rPr lang="ru-RU" sz="1600" dirty="0" smtClean="0">
                <a:latin typeface="Arial Narrow" panose="020B0606020202030204" pitchFamily="34" charset="0"/>
              </a:rPr>
              <a:t>;</a:t>
            </a:r>
            <a:endParaRPr lang="ru-RU" sz="1600" dirty="0">
              <a:latin typeface="Arial Narrow" panose="020B06060202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tabLst>
                <a:tab pos="263525" algn="l"/>
              </a:tabLst>
            </a:pPr>
            <a:r>
              <a:rPr lang="ru-RU" sz="1600" dirty="0" err="1" smtClean="0">
                <a:latin typeface="Arial Narrow" panose="020B0606020202030204" pitchFamily="34" charset="0"/>
              </a:rPr>
              <a:t>өмір</a:t>
            </a:r>
            <a:r>
              <a:rPr lang="ru-RU" sz="1600" dirty="0" smtClean="0">
                <a:latin typeface="Arial Narrow" panose="020B0606020202030204" pitchFamily="34" charset="0"/>
              </a:rPr>
              <a:t> </a:t>
            </a:r>
            <a:r>
              <a:rPr lang="ru-RU" sz="1600" dirty="0" err="1" smtClean="0">
                <a:latin typeface="Arial Narrow" panose="020B0606020202030204" pitchFamily="34" charset="0"/>
              </a:rPr>
              <a:t>бойы</a:t>
            </a:r>
            <a:r>
              <a:rPr lang="ru-RU" sz="1600" dirty="0" smtClean="0">
                <a:latin typeface="Arial Narrow" panose="020B0606020202030204" pitchFamily="34" charset="0"/>
              </a:rPr>
              <a:t> </a:t>
            </a:r>
            <a:r>
              <a:rPr lang="ru-RU" sz="1600" dirty="0" err="1" smtClean="0">
                <a:latin typeface="Arial Narrow" panose="020B0606020202030204" pitchFamily="34" charset="0"/>
              </a:rPr>
              <a:t>білім</a:t>
            </a:r>
            <a:r>
              <a:rPr lang="ru-RU" sz="1600" dirty="0" smtClean="0">
                <a:latin typeface="Arial Narrow" panose="020B0606020202030204" pitchFamily="34" charset="0"/>
              </a:rPr>
              <a:t> </a:t>
            </a:r>
            <a:r>
              <a:rPr lang="ru-RU" sz="1600" dirty="0" err="1" smtClean="0">
                <a:latin typeface="Arial Narrow" panose="020B0606020202030204" pitchFamily="34" charset="0"/>
              </a:rPr>
              <a:t>алу</a:t>
            </a:r>
            <a:r>
              <a:rPr lang="ru-RU" sz="1600" dirty="0" smtClean="0">
                <a:latin typeface="Arial Narrow" panose="020B0606020202030204" pitchFamily="34" charset="0"/>
              </a:rPr>
              <a:t>.</a:t>
            </a:r>
            <a:endParaRPr lang="ru-RU" sz="1600" dirty="0">
              <a:latin typeface="Arial Narrow" panose="020B060602020203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872941" y="3127361"/>
            <a:ext cx="283496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err="1">
                <a:latin typeface="Arial Narrow" panose="020B0606020202030204" pitchFamily="34" charset="0"/>
              </a:rPr>
              <a:t>ф</a:t>
            </a:r>
            <a:r>
              <a:rPr lang="ru-RU" sz="1600" dirty="0" err="1" smtClean="0">
                <a:latin typeface="Arial Narrow" panose="020B0606020202030204" pitchFamily="34" charset="0"/>
              </a:rPr>
              <a:t>ундаменталдық</a:t>
            </a:r>
            <a:r>
              <a:rPr lang="ru-RU" sz="1600" dirty="0" smtClean="0">
                <a:latin typeface="Arial Narrow" panose="020B0606020202030204" pitchFamily="34" charset="0"/>
              </a:rPr>
              <a:t> </a:t>
            </a:r>
            <a:r>
              <a:rPr lang="ru-RU" sz="1600" dirty="0" err="1" smtClean="0">
                <a:latin typeface="Arial Narrow" panose="020B0606020202030204" pitchFamily="34" charset="0"/>
              </a:rPr>
              <a:t>білімдерді</a:t>
            </a:r>
            <a:r>
              <a:rPr lang="ru-RU" sz="1600" dirty="0" smtClean="0">
                <a:latin typeface="Arial Narrow" panose="020B0606020202030204" pitchFamily="34" charset="0"/>
              </a:rPr>
              <a:t>; </a:t>
            </a:r>
            <a:endParaRPr lang="ru-RU" sz="1600" dirty="0">
              <a:latin typeface="Arial Narrow" panose="020B06060202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err="1" smtClean="0">
                <a:latin typeface="Arial Narrow" panose="020B0606020202030204" pitchFamily="34" charset="0"/>
              </a:rPr>
              <a:t>әлеуметтік</a:t>
            </a:r>
            <a:r>
              <a:rPr lang="ru-RU" sz="1600" dirty="0">
                <a:latin typeface="Arial Narrow" panose="020B0606020202030204" pitchFamily="34" charset="0"/>
              </a:rPr>
              <a:t> </a:t>
            </a:r>
            <a:r>
              <a:rPr lang="ru-RU" sz="1600" dirty="0" err="1" smtClean="0">
                <a:latin typeface="Arial Narrow" panose="020B0606020202030204" pitchFamily="34" charset="0"/>
              </a:rPr>
              <a:t>маңызды</a:t>
            </a:r>
            <a:r>
              <a:rPr lang="ru-RU" sz="1600" dirty="0" smtClean="0">
                <a:latin typeface="Arial Narrow" panose="020B0606020202030204" pitchFamily="34" charset="0"/>
              </a:rPr>
              <a:t> </a:t>
            </a:r>
            <a:r>
              <a:rPr lang="ru-RU" sz="1600" dirty="0" err="1" smtClean="0">
                <a:latin typeface="Arial Narrow" panose="020B0606020202030204" pitchFamily="34" charset="0"/>
              </a:rPr>
              <a:t>қабілеттерді</a:t>
            </a:r>
            <a:r>
              <a:rPr lang="ru-RU" sz="1600" dirty="0" smtClean="0">
                <a:latin typeface="Arial Narrow" panose="020B0606020202030204" pitchFamily="34" charset="0"/>
              </a:rPr>
              <a:t>; </a:t>
            </a:r>
            <a:endParaRPr lang="ru-RU" sz="1600" dirty="0">
              <a:latin typeface="Arial Narrow" panose="020B06060202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err="1" smtClean="0">
                <a:latin typeface="Arial Narrow" panose="020B0606020202030204" pitchFamily="34" charset="0"/>
              </a:rPr>
              <a:t>қызмет</a:t>
            </a:r>
            <a:r>
              <a:rPr lang="ru-RU" sz="1600" dirty="0" smtClean="0">
                <a:latin typeface="Arial Narrow" panose="020B0606020202030204" pitchFamily="34" charset="0"/>
              </a:rPr>
              <a:t> </a:t>
            </a:r>
            <a:r>
              <a:rPr lang="ru-RU" sz="1600" dirty="0" err="1" smtClean="0">
                <a:latin typeface="Arial Narrow" panose="020B0606020202030204" pitchFamily="34" charset="0"/>
              </a:rPr>
              <a:t>түрлерін</a:t>
            </a:r>
            <a:r>
              <a:rPr lang="ru-RU" sz="1600" dirty="0" smtClean="0">
                <a:latin typeface="Arial Narrow" panose="020B0606020202030204" pitchFamily="34" charset="0"/>
              </a:rPr>
              <a:t>; </a:t>
            </a:r>
            <a:endParaRPr lang="ru-RU" sz="1600" dirty="0">
              <a:latin typeface="Arial Narrow" panose="020B06060202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err="1" smtClean="0">
                <a:latin typeface="Arial Narrow" panose="020B0606020202030204" pitchFamily="34" charset="0"/>
              </a:rPr>
              <a:t>тілдесу</a:t>
            </a:r>
            <a:r>
              <a:rPr lang="ru-RU" sz="1600" dirty="0" smtClean="0">
                <a:latin typeface="Arial Narrow" panose="020B0606020202030204" pitchFamily="34" charset="0"/>
              </a:rPr>
              <a:t> </a:t>
            </a:r>
            <a:r>
              <a:rPr lang="ru-RU" sz="1600" dirty="0" err="1" smtClean="0">
                <a:latin typeface="Arial Narrow" panose="020B0606020202030204" pitchFamily="34" charset="0"/>
              </a:rPr>
              <a:t>тәсілдерін</a:t>
            </a:r>
            <a:r>
              <a:rPr lang="ru-RU" sz="1600" dirty="0" smtClean="0">
                <a:latin typeface="Arial Narrow" panose="020B0606020202030204" pitchFamily="34" charset="0"/>
              </a:rPr>
              <a:t>; </a:t>
            </a:r>
            <a:endParaRPr lang="ru-RU" sz="1600" dirty="0">
              <a:latin typeface="Arial Narrow" panose="020B06060202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err="1" smtClean="0">
                <a:latin typeface="Arial Narrow" panose="020B0606020202030204" pitchFamily="34" charset="0"/>
              </a:rPr>
              <a:t>тәртіп</a:t>
            </a:r>
            <a:r>
              <a:rPr lang="ru-RU" sz="1600" dirty="0" smtClean="0">
                <a:latin typeface="Arial Narrow" panose="020B0606020202030204" pitchFamily="34" charset="0"/>
              </a:rPr>
              <a:t> </a:t>
            </a:r>
            <a:r>
              <a:rPr lang="ru-RU" sz="1600" dirty="0" err="1" smtClean="0">
                <a:latin typeface="Arial Narrow" panose="020B0606020202030204" pitchFamily="34" charset="0"/>
              </a:rPr>
              <a:t>нормаларын</a:t>
            </a:r>
            <a:r>
              <a:rPr lang="ru-RU" sz="1600" dirty="0" smtClean="0">
                <a:latin typeface="Arial Narrow" panose="020B0606020202030204" pitchFamily="34" charset="0"/>
              </a:rPr>
              <a:t>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МЕҢГЕРГЕН</a:t>
            </a:r>
            <a:r>
              <a:rPr lang="kk-KZ" sz="16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.</a:t>
            </a:r>
            <a:endParaRPr lang="ru-RU" sz="1600" b="1" dirty="0">
              <a:solidFill>
                <a:schemeClr val="tx2"/>
              </a:solidFill>
              <a:latin typeface="Arial Narrow" panose="020B06060202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>
              <a:latin typeface="Arial Narrow" panose="020B060602020203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734960" y="879044"/>
            <a:ext cx="2963586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КЕҢ СПЕКТРДЕГІ ДАҒДЫЛАРДЫ МЕҢГЕРЕДІ: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err="1" smtClean="0">
                <a:latin typeface="Arial Narrow" panose="020B0606020202030204" pitchFamily="34" charset="0"/>
              </a:rPr>
              <a:t>білімді</a:t>
            </a:r>
            <a:r>
              <a:rPr lang="ru-RU" sz="1600" dirty="0" smtClean="0">
                <a:latin typeface="Arial Narrow" panose="020B0606020202030204" pitchFamily="34" charset="0"/>
              </a:rPr>
              <a:t> </a:t>
            </a:r>
            <a:r>
              <a:rPr lang="ru-RU" sz="1600" dirty="0" err="1" smtClean="0">
                <a:latin typeface="Arial Narrow" panose="020B0606020202030204" pitchFamily="34" charset="0"/>
              </a:rPr>
              <a:t>функционалды</a:t>
            </a:r>
            <a:r>
              <a:rPr lang="ru-RU" sz="1600" dirty="0" smtClean="0">
                <a:latin typeface="Arial Narrow" panose="020B0606020202030204" pitchFamily="34" charset="0"/>
              </a:rPr>
              <a:t> </a:t>
            </a:r>
            <a:r>
              <a:rPr lang="ru-RU" sz="1600" dirty="0" err="1" smtClean="0">
                <a:latin typeface="Arial Narrow" panose="020B0606020202030204" pitchFamily="34" charset="0"/>
              </a:rPr>
              <a:t>және</a:t>
            </a:r>
            <a:r>
              <a:rPr lang="ru-RU" sz="1600" dirty="0" smtClean="0">
                <a:latin typeface="Arial Narrow" panose="020B0606020202030204" pitchFamily="34" charset="0"/>
              </a:rPr>
              <a:t> </a:t>
            </a:r>
            <a:r>
              <a:rPr lang="ru-RU" sz="1600" dirty="0" err="1" smtClean="0">
                <a:latin typeface="Arial Narrow" panose="020B0606020202030204" pitchFamily="34" charset="0"/>
              </a:rPr>
              <a:t>шығармашылық</a:t>
            </a:r>
            <a:r>
              <a:rPr lang="ru-RU" sz="1600" dirty="0" smtClean="0">
                <a:latin typeface="Arial Narrow" panose="020B0606020202030204" pitchFamily="34" charset="0"/>
              </a:rPr>
              <a:t> </a:t>
            </a:r>
            <a:r>
              <a:rPr lang="ru-RU" sz="1600" dirty="0" err="1" smtClean="0">
                <a:latin typeface="Arial Narrow" panose="020B0606020202030204" pitchFamily="34" charset="0"/>
              </a:rPr>
              <a:t>қолдану</a:t>
            </a:r>
            <a:r>
              <a:rPr lang="ru-RU" sz="1600" dirty="0" smtClean="0">
                <a:latin typeface="Arial Narrow" panose="020B0606020202030204" pitchFamily="34" charset="0"/>
              </a:rPr>
              <a:t>; </a:t>
            </a:r>
            <a:endParaRPr lang="ru-RU" sz="1600" dirty="0">
              <a:latin typeface="Arial Narrow" panose="020B06060202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Arial Narrow" panose="020B0606020202030204" pitchFamily="34" charset="0"/>
              </a:rPr>
              <a:t>сын </a:t>
            </a:r>
            <a:r>
              <a:rPr lang="ru-RU" sz="1600" dirty="0" err="1" smtClean="0">
                <a:latin typeface="Arial Narrow" panose="020B0606020202030204" pitchFamily="34" charset="0"/>
              </a:rPr>
              <a:t>тұрғысынан</a:t>
            </a:r>
            <a:r>
              <a:rPr lang="ru-RU" sz="1600" dirty="0" smtClean="0">
                <a:latin typeface="Arial Narrow" panose="020B0606020202030204" pitchFamily="34" charset="0"/>
              </a:rPr>
              <a:t> </a:t>
            </a:r>
            <a:r>
              <a:rPr lang="ru-RU" sz="1600" dirty="0" err="1" smtClean="0">
                <a:latin typeface="Arial Narrow" panose="020B0606020202030204" pitchFamily="34" charset="0"/>
              </a:rPr>
              <a:t>ойлау</a:t>
            </a:r>
            <a:r>
              <a:rPr lang="ru-RU" sz="1600" dirty="0" smtClean="0">
                <a:latin typeface="Arial Narrow" panose="020B0606020202030204" pitchFamily="34" charset="0"/>
              </a:rPr>
              <a:t>; </a:t>
            </a:r>
            <a:endParaRPr lang="ru-RU" sz="1600" dirty="0">
              <a:latin typeface="Arial Narrow" panose="020B06060202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err="1" smtClean="0">
                <a:latin typeface="Arial Narrow" panose="020B0606020202030204" pitchFamily="34" charset="0"/>
              </a:rPr>
              <a:t>зерттеу</a:t>
            </a:r>
            <a:r>
              <a:rPr lang="ru-RU" sz="1600" dirty="0" smtClean="0">
                <a:latin typeface="Arial Narrow" panose="020B0606020202030204" pitchFamily="34" charset="0"/>
              </a:rPr>
              <a:t> </a:t>
            </a:r>
            <a:r>
              <a:rPr lang="ru-RU" sz="1600" dirty="0" err="1" smtClean="0">
                <a:latin typeface="Arial Narrow" panose="020B0606020202030204" pitchFamily="34" charset="0"/>
              </a:rPr>
              <a:t>жұмыстарын</a:t>
            </a:r>
            <a:r>
              <a:rPr lang="ru-RU" sz="1600" dirty="0" smtClean="0">
                <a:latin typeface="Arial Narrow" panose="020B0606020202030204" pitchFamily="34" charset="0"/>
              </a:rPr>
              <a:t> </a:t>
            </a:r>
            <a:r>
              <a:rPr lang="ru-RU" sz="1600" dirty="0" err="1" smtClean="0">
                <a:latin typeface="Arial Narrow" panose="020B0606020202030204" pitchFamily="34" charset="0"/>
              </a:rPr>
              <a:t>жүргізу</a:t>
            </a:r>
            <a:r>
              <a:rPr lang="ru-RU" sz="1600" dirty="0" smtClean="0">
                <a:latin typeface="Arial Narrow" panose="020B0606020202030204" pitchFamily="34" charset="0"/>
              </a:rPr>
              <a:t>;</a:t>
            </a:r>
            <a:endParaRPr lang="ru-RU" sz="1600" dirty="0">
              <a:latin typeface="Arial Narrow" panose="020B06060202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Arial Narrow" panose="020B0606020202030204" pitchFamily="34" charset="0"/>
              </a:rPr>
              <a:t>АКТ </a:t>
            </a:r>
            <a:r>
              <a:rPr lang="ru-RU" sz="1600" dirty="0" err="1" smtClean="0">
                <a:latin typeface="Arial Narrow" panose="020B0606020202030204" pitchFamily="34" charset="0"/>
              </a:rPr>
              <a:t>қолдану</a:t>
            </a:r>
            <a:r>
              <a:rPr lang="ru-RU" sz="1600" dirty="0" smtClean="0">
                <a:latin typeface="Arial Narrow" panose="020B0606020202030204" pitchFamily="34" charset="0"/>
              </a:rPr>
              <a:t>;</a:t>
            </a:r>
            <a:endParaRPr lang="ru-RU" sz="1600" dirty="0">
              <a:latin typeface="Arial Narrow" panose="020B06060202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err="1" smtClean="0">
                <a:latin typeface="Arial Narrow" panose="020B0606020202030204" pitchFamily="34" charset="0"/>
              </a:rPr>
              <a:t>байланыстың</a:t>
            </a:r>
            <a:r>
              <a:rPr lang="ru-RU" sz="1600" dirty="0" smtClean="0">
                <a:latin typeface="Arial Narrow" panose="020B0606020202030204" pitchFamily="34" charset="0"/>
              </a:rPr>
              <a:t> </a:t>
            </a:r>
            <a:r>
              <a:rPr lang="ru-RU" sz="1600" dirty="0" err="1" smtClean="0">
                <a:latin typeface="Arial Narrow" panose="020B0606020202030204" pitchFamily="34" charset="0"/>
              </a:rPr>
              <a:t>әртүрлі</a:t>
            </a:r>
            <a:r>
              <a:rPr lang="ru-RU" sz="1600" dirty="0" smtClean="0">
                <a:latin typeface="Arial Narrow" panose="020B0606020202030204" pitchFamily="34" charset="0"/>
              </a:rPr>
              <a:t> </a:t>
            </a:r>
            <a:r>
              <a:rPr lang="ru-RU" sz="1600" dirty="0" err="1" smtClean="0">
                <a:latin typeface="Arial Narrow" panose="020B0606020202030204" pitchFamily="34" charset="0"/>
              </a:rPr>
              <a:t>тәсілдерін</a:t>
            </a:r>
            <a:r>
              <a:rPr lang="ru-RU" sz="1600" dirty="0" smtClean="0">
                <a:latin typeface="Arial Narrow" panose="020B0606020202030204" pitchFamily="34" charset="0"/>
              </a:rPr>
              <a:t> </a:t>
            </a:r>
            <a:r>
              <a:rPr lang="ru-RU" sz="1600" dirty="0" err="1" smtClean="0">
                <a:latin typeface="Arial Narrow" panose="020B0606020202030204" pitchFamily="34" charset="0"/>
              </a:rPr>
              <a:t>қолдану</a:t>
            </a:r>
            <a:r>
              <a:rPr lang="ru-RU" sz="1600" dirty="0" smtClean="0">
                <a:latin typeface="Arial Narrow" panose="020B0606020202030204" pitchFamily="34" charset="0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err="1" smtClean="0">
                <a:latin typeface="Arial Narrow" panose="020B0606020202030204" pitchFamily="34" charset="0"/>
              </a:rPr>
              <a:t>жеке</a:t>
            </a:r>
            <a:r>
              <a:rPr lang="ru-RU" sz="1600" dirty="0" smtClean="0">
                <a:latin typeface="Arial Narrow" panose="020B0606020202030204" pitchFamily="34" charset="0"/>
              </a:rPr>
              <a:t> </a:t>
            </a:r>
            <a:r>
              <a:rPr lang="ru-RU" sz="1600" dirty="0" err="1" smtClean="0">
                <a:latin typeface="Arial Narrow" panose="020B0606020202030204" pitchFamily="34" charset="0"/>
              </a:rPr>
              <a:t>және</a:t>
            </a:r>
            <a:r>
              <a:rPr lang="ru-RU" sz="1600" dirty="0" smtClean="0">
                <a:latin typeface="Arial Narrow" panose="020B0606020202030204" pitchFamily="34" charset="0"/>
              </a:rPr>
              <a:t> </a:t>
            </a:r>
            <a:r>
              <a:rPr lang="ru-RU" sz="1600" dirty="0" err="1" smtClean="0">
                <a:latin typeface="Arial Narrow" panose="020B0606020202030204" pitchFamily="34" charset="0"/>
              </a:rPr>
              <a:t>топта</a:t>
            </a:r>
            <a:r>
              <a:rPr lang="ru-RU" sz="1600" dirty="0" smtClean="0">
                <a:latin typeface="Arial Narrow" panose="020B0606020202030204" pitchFamily="34" charset="0"/>
              </a:rPr>
              <a:t> </a:t>
            </a:r>
            <a:r>
              <a:rPr lang="ru-RU" sz="1600" dirty="0" err="1" smtClean="0">
                <a:latin typeface="Arial Narrow" panose="020B0606020202030204" pitchFamily="34" charset="0"/>
              </a:rPr>
              <a:t>жұмыс</a:t>
            </a:r>
            <a:r>
              <a:rPr lang="ru-RU" sz="1600" dirty="0" smtClean="0">
                <a:latin typeface="Arial Narrow" panose="020B0606020202030204" pitchFamily="34" charset="0"/>
              </a:rPr>
              <a:t> </a:t>
            </a:r>
            <a:r>
              <a:rPr lang="ru-RU" sz="1600" dirty="0" err="1" smtClean="0">
                <a:latin typeface="Arial Narrow" panose="020B0606020202030204" pitchFamily="34" charset="0"/>
              </a:rPr>
              <a:t>істей</a:t>
            </a:r>
            <a:r>
              <a:rPr lang="ru-RU" sz="1600" dirty="0" smtClean="0">
                <a:latin typeface="Arial Narrow" panose="020B0606020202030204" pitchFamily="34" charset="0"/>
              </a:rPr>
              <a:t> </a:t>
            </a:r>
            <a:r>
              <a:rPr lang="ru-RU" sz="1600" dirty="0" err="1" smtClean="0">
                <a:latin typeface="Arial Narrow" panose="020B0606020202030204" pitchFamily="34" charset="0"/>
              </a:rPr>
              <a:t>білу</a:t>
            </a:r>
            <a:r>
              <a:rPr lang="ru-RU" sz="1600" dirty="0" smtClean="0">
                <a:latin typeface="Arial Narrow" panose="020B0606020202030204" pitchFamily="34" charset="0"/>
              </a:rPr>
              <a:t> </a:t>
            </a:r>
            <a:r>
              <a:rPr lang="ru-RU" sz="1600" dirty="0" err="1" smtClean="0">
                <a:latin typeface="Arial Narrow" panose="020B0606020202030204" pitchFamily="34" charset="0"/>
              </a:rPr>
              <a:t>дағдылары</a:t>
            </a:r>
            <a:r>
              <a:rPr lang="ru-RU" sz="1600" dirty="0" smtClean="0">
                <a:latin typeface="Arial Narrow" panose="020B0606020202030204" pitchFamily="34" charset="0"/>
              </a:rPr>
              <a:t>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err="1" smtClean="0">
                <a:latin typeface="Arial Narrow" panose="020B0606020202030204" pitchFamily="34" charset="0"/>
              </a:rPr>
              <a:t>мәселелерді</a:t>
            </a:r>
            <a:r>
              <a:rPr lang="ru-RU" sz="1600" dirty="0" smtClean="0">
                <a:latin typeface="Arial Narrow" panose="020B0606020202030204" pitchFamily="34" charset="0"/>
              </a:rPr>
              <a:t> </a:t>
            </a:r>
            <a:r>
              <a:rPr lang="ru-RU" sz="1600" dirty="0" err="1" smtClean="0">
                <a:latin typeface="Arial Narrow" panose="020B0606020202030204" pitchFamily="34" charset="0"/>
              </a:rPr>
              <a:t>шешу</a:t>
            </a:r>
            <a:r>
              <a:rPr lang="ru-RU" sz="1600" dirty="0" smtClean="0">
                <a:latin typeface="Arial Narrow" panose="020B0606020202030204" pitchFamily="34" charset="0"/>
              </a:rPr>
              <a:t> </a:t>
            </a:r>
            <a:r>
              <a:rPr lang="ru-RU" sz="1600" dirty="0" err="1" smtClean="0">
                <a:latin typeface="Arial Narrow" panose="020B0606020202030204" pitchFamily="34" charset="0"/>
              </a:rPr>
              <a:t>және</a:t>
            </a:r>
            <a:r>
              <a:rPr lang="ru-RU" sz="1600" dirty="0" smtClean="0">
                <a:latin typeface="Arial Narrow" panose="020B0606020202030204" pitchFamily="34" charset="0"/>
              </a:rPr>
              <a:t> </a:t>
            </a:r>
            <a:r>
              <a:rPr lang="ru-RU" sz="1600" dirty="0" err="1" smtClean="0">
                <a:latin typeface="Arial Narrow" panose="020B0606020202030204" pitchFamily="34" charset="0"/>
              </a:rPr>
              <a:t>шешімдерді</a:t>
            </a:r>
            <a:r>
              <a:rPr lang="ru-RU" sz="1600" dirty="0" smtClean="0">
                <a:latin typeface="Arial Narrow" panose="020B0606020202030204" pitchFamily="34" charset="0"/>
              </a:rPr>
              <a:t> </a:t>
            </a:r>
            <a:r>
              <a:rPr lang="ru-RU" sz="1600" dirty="0" err="1" smtClean="0">
                <a:latin typeface="Arial Narrow" panose="020B0606020202030204" pitchFamily="34" charset="0"/>
              </a:rPr>
              <a:t>қабылдау</a:t>
            </a:r>
            <a:endParaRPr lang="ru-RU" sz="1600" dirty="0">
              <a:latin typeface="Arial Narrow" panose="020B0606020202030204" pitchFamily="34" charset="0"/>
            </a:endParaRPr>
          </a:p>
        </p:txBody>
      </p:sp>
      <p:sp>
        <p:nvSpPr>
          <p:cNvPr id="3" name="Нашивка 2"/>
          <p:cNvSpPr/>
          <p:nvPr/>
        </p:nvSpPr>
        <p:spPr>
          <a:xfrm rot="5400000">
            <a:off x="4212543" y="1918907"/>
            <a:ext cx="504056" cy="6552728"/>
          </a:xfrm>
          <a:prstGeom prst="chevron">
            <a:avLst>
              <a:gd name="adj" fmla="val 70572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7" name="Picture 2" descr="http://www.kippendeavor.org/wp-content/uploads/2014/03/Student-Reading-Orange-300x30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6205" y="753624"/>
            <a:ext cx="1779525" cy="177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трелка вниз 8"/>
          <p:cNvSpPr/>
          <p:nvPr/>
        </p:nvSpPr>
        <p:spPr>
          <a:xfrm rot="16200000">
            <a:off x="2824602" y="1020328"/>
            <a:ext cx="432048" cy="288032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 rot="5400000">
            <a:off x="5206330" y="1020328"/>
            <a:ext cx="432048" cy="288032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 rot="10800000">
            <a:off x="4038704" y="2646926"/>
            <a:ext cx="432048" cy="288032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82B81-0758-4F7F-84B8-7FB537E20F1A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8939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4624"/>
            <a:ext cx="8229600" cy="9144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Arial Narrow" panose="020B0606020202030204" pitchFamily="34" charset="0"/>
              </a:rPr>
              <a:t>Орта </a:t>
            </a:r>
            <a:r>
              <a:rPr lang="ru-RU" sz="2800" b="1" dirty="0" err="1" smtClean="0">
                <a:latin typeface="Arial Narrow" panose="020B0606020202030204" pitchFamily="34" charset="0"/>
              </a:rPr>
              <a:t>білім</a:t>
            </a:r>
            <a:r>
              <a:rPr lang="ru-RU" sz="2800" b="1" dirty="0" smtClean="0">
                <a:latin typeface="Arial Narrow" panose="020B0606020202030204" pitchFamily="34" charset="0"/>
              </a:rPr>
              <a:t> </a:t>
            </a:r>
            <a:r>
              <a:rPr lang="ru-RU" sz="2800" b="1" dirty="0" err="1" smtClean="0">
                <a:latin typeface="Arial Narrow" panose="020B0606020202030204" pitchFamily="34" charset="0"/>
              </a:rPr>
              <a:t>берудің</a:t>
            </a:r>
            <a:r>
              <a:rPr lang="ru-RU" sz="2800" b="1" dirty="0" smtClean="0">
                <a:latin typeface="Arial Narrow" panose="020B0606020202030204" pitchFamily="34" charset="0"/>
              </a:rPr>
              <a:t> </a:t>
            </a:r>
            <a:r>
              <a:rPr lang="ru-RU" sz="2800" b="1" dirty="0" err="1" smtClean="0">
                <a:latin typeface="Arial Narrow" panose="020B0606020202030204" pitchFamily="34" charset="0"/>
              </a:rPr>
              <a:t>деңгейлері</a:t>
            </a:r>
            <a:endParaRPr lang="ru-RU" altLang="ru-RU" sz="28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9111952" y="4221088"/>
            <a:ext cx="1828280" cy="4677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3202470348"/>
              </p:ext>
            </p:extLst>
          </p:nvPr>
        </p:nvGraphicFramePr>
        <p:xfrm>
          <a:off x="237480" y="980728"/>
          <a:ext cx="8727008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82B81-0758-4F7F-84B8-7FB537E20F1A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7402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-8301" y="56244"/>
            <a:ext cx="9090247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k-KZ" sz="2800" b="1" dirty="0" smtClean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Мақсаттар</a:t>
            </a:r>
            <a:endParaRPr lang="ru-RU" sz="2400" b="1" dirty="0">
              <a:solidFill>
                <a:prstClr val="black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22905" y="651176"/>
            <a:ext cx="2423527" cy="39144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Бастауыш мектеп</a:t>
            </a:r>
            <a:endParaRPr lang="ru-RU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669339" y="661293"/>
            <a:ext cx="3143610" cy="39144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Негізгі</a:t>
            </a:r>
            <a:r>
              <a:rPr lang="ru-RU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мектеп</a:t>
            </a:r>
            <a:endParaRPr lang="ru-RU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896976" y="661292"/>
            <a:ext cx="3193271" cy="39144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Жоғары</a:t>
            </a:r>
            <a:r>
              <a:rPr lang="ru-RU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мектеп</a:t>
            </a:r>
            <a:endParaRPr lang="ru-RU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22904" y="1112668"/>
            <a:ext cx="2432871" cy="3177760"/>
          </a:xfrm>
          <a:prstGeom prst="round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latin typeface="Arial Narrow" panose="020B0606020202030204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774718" y="1112668"/>
            <a:ext cx="3049271" cy="3173407"/>
          </a:xfrm>
          <a:prstGeom prst="round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latin typeface="Arial Narrow" panose="020B0606020202030204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896976" y="1090680"/>
            <a:ext cx="3193272" cy="3195396"/>
          </a:xfrm>
          <a:prstGeom prst="roundRect">
            <a:avLst>
              <a:gd name="adj" fmla="val 11180"/>
            </a:avLst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latin typeface="Arial Narrow" panose="020B060602020203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51520" y="1268760"/>
            <a:ext cx="229491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err="1" smtClean="0">
                <a:latin typeface="Arial Narrow" panose="020B0606020202030204" pitchFamily="34" charset="0"/>
              </a:rPr>
              <a:t>Кең</a:t>
            </a:r>
            <a:r>
              <a:rPr lang="ru-RU" sz="1600" dirty="0" smtClean="0">
                <a:latin typeface="Arial Narrow" panose="020B0606020202030204" pitchFamily="34" charset="0"/>
              </a:rPr>
              <a:t> </a:t>
            </a:r>
            <a:r>
              <a:rPr lang="ru-RU" sz="1600" dirty="0" err="1" smtClean="0">
                <a:latin typeface="Arial Narrow" panose="020B0606020202030204" pitchFamily="34" charset="0"/>
              </a:rPr>
              <a:t>спектрдегі</a:t>
            </a:r>
            <a:r>
              <a:rPr lang="ru-RU" sz="1600" dirty="0" smtClean="0">
                <a:latin typeface="Arial Narrow" panose="020B0606020202030204" pitchFamily="34" charset="0"/>
              </a:rPr>
              <a:t> </a:t>
            </a:r>
            <a:r>
              <a:rPr lang="ru-RU" sz="1600" dirty="0" err="1" smtClean="0">
                <a:latin typeface="Arial Narrow" panose="020B0606020202030204" pitchFamily="34" charset="0"/>
              </a:rPr>
              <a:t>келесі</a:t>
            </a:r>
            <a:r>
              <a:rPr lang="ru-RU" sz="1600" dirty="0" smtClean="0">
                <a:latin typeface="Arial Narrow" panose="020B0606020202030204" pitchFamily="34" charset="0"/>
              </a:rPr>
              <a:t> </a:t>
            </a:r>
            <a:r>
              <a:rPr lang="ru-RU" sz="1600" dirty="0" err="1" smtClean="0">
                <a:latin typeface="Arial Narrow" panose="020B0606020202030204" pitchFamily="34" charset="0"/>
              </a:rPr>
              <a:t>дағдылардың</a:t>
            </a:r>
            <a:r>
              <a:rPr lang="ru-RU" sz="1600" dirty="0" smtClean="0">
                <a:latin typeface="Arial Narrow" panose="020B0606020202030204" pitchFamily="34" charset="0"/>
              </a:rPr>
              <a:t> </a:t>
            </a:r>
            <a:r>
              <a:rPr lang="ru-RU" sz="1600" dirty="0" err="1" smtClean="0">
                <a:latin typeface="Arial Narrow" panose="020B0606020202030204" pitchFamily="34" charset="0"/>
              </a:rPr>
              <a:t>негізін</a:t>
            </a:r>
            <a:r>
              <a:rPr lang="ru-RU" sz="1600" dirty="0" smtClean="0">
                <a:latin typeface="Arial Narrow" panose="020B0606020202030204" pitchFamily="34" charset="0"/>
              </a:rPr>
              <a:t> </a:t>
            </a:r>
            <a:r>
              <a:rPr lang="ru-RU" sz="1600" dirty="0" err="1" smtClean="0">
                <a:latin typeface="Arial Narrow" panose="020B0606020202030204" pitchFamily="34" charset="0"/>
              </a:rPr>
              <a:t>меңгерген</a:t>
            </a:r>
            <a:r>
              <a:rPr lang="ru-RU" sz="1600" dirty="0" smtClean="0">
                <a:latin typeface="Arial Narrow" panose="020B0606020202030204" pitchFamily="34" charset="0"/>
              </a:rPr>
              <a:t> </a:t>
            </a:r>
            <a:r>
              <a:rPr lang="ru-RU" sz="1600" dirty="0" err="1" smtClean="0">
                <a:latin typeface="Arial Narrow" panose="020B0606020202030204" pitchFamily="34" charset="0"/>
              </a:rPr>
              <a:t>оқушының</a:t>
            </a:r>
            <a:r>
              <a:rPr lang="ru-RU" sz="1600" dirty="0" smtClean="0">
                <a:latin typeface="Arial Narrow" panose="020B0606020202030204" pitchFamily="34" charset="0"/>
              </a:rPr>
              <a:t> </a:t>
            </a:r>
            <a:r>
              <a:rPr lang="ru-RU" sz="1600" b="1" dirty="0" err="1" smtClean="0">
                <a:latin typeface="Arial Narrow" panose="020B0606020202030204" pitchFamily="34" charset="0"/>
              </a:rPr>
              <a:t>тұлға</a:t>
            </a:r>
            <a:r>
              <a:rPr lang="ru-RU" sz="1600" b="1" dirty="0" smtClean="0">
                <a:latin typeface="Arial Narrow" panose="020B0606020202030204" pitchFamily="34" charset="0"/>
              </a:rPr>
              <a:t> </a:t>
            </a:r>
            <a:r>
              <a:rPr lang="ru-RU" sz="1600" b="1" dirty="0" err="1" smtClean="0">
                <a:latin typeface="Arial Narrow" panose="020B0606020202030204" pitchFamily="34" charset="0"/>
              </a:rPr>
              <a:t>ретінде</a:t>
            </a:r>
            <a:r>
              <a:rPr lang="ru-RU" sz="1600" b="1" dirty="0" smtClean="0">
                <a:latin typeface="Arial Narrow" panose="020B0606020202030204" pitchFamily="34" charset="0"/>
              </a:rPr>
              <a:t> </a:t>
            </a:r>
            <a:r>
              <a:rPr lang="ru-RU" sz="1600" b="1" dirty="0" err="1" smtClean="0">
                <a:latin typeface="Arial Narrow" panose="020B0606020202030204" pitchFamily="34" charset="0"/>
              </a:rPr>
              <a:t>үйлесімді</a:t>
            </a:r>
            <a:r>
              <a:rPr lang="ru-RU" sz="1600" b="1" dirty="0" smtClean="0">
                <a:latin typeface="Arial Narrow" panose="020B0606020202030204" pitchFamily="34" charset="0"/>
              </a:rPr>
              <a:t> </a:t>
            </a:r>
            <a:r>
              <a:rPr lang="ru-RU" sz="1600" b="1" dirty="0" err="1" smtClean="0">
                <a:latin typeface="Arial Narrow" panose="020B0606020202030204" pitchFamily="34" charset="0"/>
              </a:rPr>
              <a:t>қалыптасуы</a:t>
            </a:r>
            <a:r>
              <a:rPr lang="ru-RU" sz="1600" b="1" dirty="0" smtClean="0">
                <a:latin typeface="Arial Narrow" panose="020B0606020202030204" pitchFamily="34" charset="0"/>
              </a:rPr>
              <a:t> мен </a:t>
            </a:r>
            <a:r>
              <a:rPr lang="ru-RU" sz="1600" b="1" dirty="0" err="1" smtClean="0">
                <a:latin typeface="Arial Narrow" panose="020B0606020202030204" pitchFamily="34" charset="0"/>
              </a:rPr>
              <a:t>дамуы</a:t>
            </a:r>
            <a:r>
              <a:rPr lang="ru-RU" sz="1600" b="1" dirty="0" smtClean="0">
                <a:latin typeface="Arial Narrow" panose="020B0606020202030204" pitchFamily="34" charset="0"/>
              </a:rPr>
              <a:t> </a:t>
            </a:r>
            <a:r>
              <a:rPr lang="ru-RU" sz="1600" b="1" dirty="0" err="1" smtClean="0">
                <a:latin typeface="Arial Narrow" panose="020B0606020202030204" pitchFamily="34" charset="0"/>
              </a:rPr>
              <a:t>үшін</a:t>
            </a:r>
            <a:r>
              <a:rPr lang="ru-RU" sz="1600" b="1" dirty="0" smtClean="0">
                <a:latin typeface="Arial Narrow" panose="020B0606020202030204" pitchFamily="34" charset="0"/>
              </a:rPr>
              <a:t> </a:t>
            </a:r>
            <a:r>
              <a:rPr lang="ru-RU" sz="1600" b="1" dirty="0" err="1" smtClean="0">
                <a:latin typeface="Arial Narrow" panose="020B0606020202030204" pitchFamily="34" charset="0"/>
              </a:rPr>
              <a:t>ыңғайлы</a:t>
            </a:r>
            <a:r>
              <a:rPr lang="ru-RU" sz="1600" b="1" dirty="0" smtClean="0">
                <a:latin typeface="Arial Narrow" panose="020B0606020202030204" pitchFamily="34" charset="0"/>
              </a:rPr>
              <a:t> </a:t>
            </a:r>
            <a:r>
              <a:rPr lang="ru-RU" sz="1600" dirty="0" err="1" smtClean="0">
                <a:latin typeface="Arial Narrow" panose="020B0606020202030204" pitchFamily="34" charset="0"/>
              </a:rPr>
              <a:t>білім</a:t>
            </a:r>
            <a:r>
              <a:rPr lang="ru-RU" sz="1600" dirty="0" smtClean="0">
                <a:latin typeface="Arial Narrow" panose="020B0606020202030204" pitchFamily="34" charset="0"/>
              </a:rPr>
              <a:t>  </a:t>
            </a:r>
            <a:r>
              <a:rPr lang="ru-RU" sz="1600" dirty="0" err="1" smtClean="0">
                <a:latin typeface="Arial Narrow" panose="020B0606020202030204" pitchFamily="34" charset="0"/>
              </a:rPr>
              <a:t>кеңістігін</a:t>
            </a:r>
            <a:r>
              <a:rPr lang="ru-RU" sz="1600" dirty="0" smtClean="0">
                <a:latin typeface="Arial Narrow" panose="020B0606020202030204" pitchFamily="34" charset="0"/>
              </a:rPr>
              <a:t> </a:t>
            </a:r>
            <a:r>
              <a:rPr lang="ru-RU" sz="1600" dirty="0" err="1" smtClean="0">
                <a:latin typeface="Arial Narrow" panose="020B0606020202030204" pitchFamily="34" charset="0"/>
              </a:rPr>
              <a:t>жасау</a:t>
            </a:r>
            <a:r>
              <a:rPr lang="ru-RU" sz="1600" dirty="0" smtClean="0">
                <a:latin typeface="Arial Narrow" panose="020B0606020202030204" pitchFamily="34" charset="0"/>
              </a:rPr>
              <a:t>:</a:t>
            </a:r>
            <a:endParaRPr lang="ru-RU" sz="1600" dirty="0">
              <a:latin typeface="Arial Narrow" panose="020B060602020203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888281" y="1190069"/>
            <a:ext cx="2924667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1600" b="1" dirty="0" smtClean="0">
                <a:latin typeface="Arial Narrow" panose="020B0606020202030204" pitchFamily="34" charset="0"/>
              </a:rPr>
              <a:t>Кең спектрдегі дағдыларды дамытуға бағытталған оқу, жоба және зерттеу қызметінің барлық түрлерінің үйлесімі негізінде оқушылардың негізгі білімді аяқтау</a:t>
            </a:r>
            <a:r>
              <a:rPr lang="kk-KZ" sz="1600" dirty="0" smtClean="0">
                <a:latin typeface="Arial Narrow" panose="020B0606020202030204" pitchFamily="34" charset="0"/>
              </a:rPr>
              <a:t> үшін </a:t>
            </a:r>
            <a:r>
              <a:rPr lang="ru-RU" sz="1600" b="1" dirty="0" err="1">
                <a:latin typeface="Arial Narrow" panose="020B0606020202030204" pitchFamily="34" charset="0"/>
              </a:rPr>
              <a:t>ыңғайлы</a:t>
            </a:r>
            <a:r>
              <a:rPr lang="ru-RU" sz="1600" b="1" dirty="0">
                <a:latin typeface="Arial Narrow" panose="020B0606020202030204" pitchFamily="34" charset="0"/>
              </a:rPr>
              <a:t> </a:t>
            </a:r>
            <a:r>
              <a:rPr lang="ru-RU" sz="1600" dirty="0" err="1">
                <a:latin typeface="Arial Narrow" panose="020B0606020202030204" pitchFamily="34" charset="0"/>
              </a:rPr>
              <a:t>білім</a:t>
            </a:r>
            <a:r>
              <a:rPr lang="ru-RU" sz="1600" dirty="0">
                <a:latin typeface="Arial Narrow" panose="020B0606020202030204" pitchFamily="34" charset="0"/>
              </a:rPr>
              <a:t>  </a:t>
            </a:r>
            <a:r>
              <a:rPr lang="ru-RU" sz="1600" dirty="0" err="1">
                <a:latin typeface="Arial Narrow" panose="020B0606020202030204" pitchFamily="34" charset="0"/>
              </a:rPr>
              <a:t>кеңістігін</a:t>
            </a:r>
            <a:r>
              <a:rPr lang="ru-RU" sz="1600" dirty="0">
                <a:latin typeface="Arial Narrow" panose="020B0606020202030204" pitchFamily="34" charset="0"/>
              </a:rPr>
              <a:t> </a:t>
            </a:r>
            <a:r>
              <a:rPr lang="ru-RU" sz="1600" dirty="0" err="1">
                <a:latin typeface="Arial Narrow" panose="020B0606020202030204" pitchFamily="34" charset="0"/>
              </a:rPr>
              <a:t>жасау</a:t>
            </a:r>
            <a:r>
              <a:rPr lang="ru-RU" sz="1600" dirty="0">
                <a:latin typeface="Arial Narrow" panose="020B0606020202030204" pitchFamily="34" charset="0"/>
              </a:rPr>
              <a:t>:</a:t>
            </a:r>
          </a:p>
          <a:p>
            <a:endParaRPr lang="ru-RU" sz="1300" dirty="0" smtClean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914707" y="1088551"/>
            <a:ext cx="3309449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8900" lvl="0" indent="-889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/>
            </a:pPr>
            <a:endParaRPr lang="ru-RU" sz="13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11688" y="1132289"/>
            <a:ext cx="300607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err="1" smtClean="0">
                <a:latin typeface="Arial Narrow" panose="020B0606020202030204" pitchFamily="34" charset="0"/>
              </a:rPr>
              <a:t>Кең</a:t>
            </a:r>
            <a:r>
              <a:rPr lang="ru-RU" sz="1600" b="1" dirty="0" smtClean="0">
                <a:latin typeface="Arial Narrow" panose="020B0606020202030204" pitchFamily="34" charset="0"/>
              </a:rPr>
              <a:t> </a:t>
            </a:r>
            <a:r>
              <a:rPr lang="ru-RU" sz="1600" b="1" dirty="0" err="1" smtClean="0">
                <a:latin typeface="Arial Narrow" panose="020B0606020202030204" pitchFamily="34" charset="0"/>
              </a:rPr>
              <a:t>спектрдегі</a:t>
            </a:r>
            <a:r>
              <a:rPr lang="ru-RU" sz="1600" b="1" dirty="0" smtClean="0">
                <a:latin typeface="Arial Narrow" panose="020B0606020202030204" pitchFamily="34" charset="0"/>
              </a:rPr>
              <a:t> </a:t>
            </a:r>
            <a:r>
              <a:rPr lang="ru-RU" sz="1600" b="1" dirty="0" err="1" smtClean="0">
                <a:latin typeface="Arial Narrow" panose="020B0606020202030204" pitchFamily="34" charset="0"/>
              </a:rPr>
              <a:t>дағдыларды</a:t>
            </a:r>
            <a:r>
              <a:rPr lang="ru-RU" sz="1600" b="1" dirty="0" smtClean="0">
                <a:latin typeface="Arial Narrow" panose="020B0606020202030204" pitchFamily="34" charset="0"/>
              </a:rPr>
              <a:t> </a:t>
            </a:r>
            <a:r>
              <a:rPr lang="ru-RU" sz="1600" b="1" dirty="0" err="1" smtClean="0">
                <a:latin typeface="Arial Narrow" panose="020B0606020202030204" pitchFamily="34" charset="0"/>
              </a:rPr>
              <a:t>дамыту</a:t>
            </a:r>
            <a:r>
              <a:rPr lang="ru-RU" sz="1600" b="1" dirty="0" smtClean="0">
                <a:latin typeface="Arial Narrow" panose="020B0606020202030204" pitchFamily="34" charset="0"/>
              </a:rPr>
              <a:t> </a:t>
            </a:r>
            <a:r>
              <a:rPr lang="ru-RU" sz="1600" b="1" dirty="0" err="1" smtClean="0">
                <a:latin typeface="Arial Narrow" panose="020B0606020202030204" pitchFamily="34" charset="0"/>
              </a:rPr>
              <a:t>негізінде</a:t>
            </a:r>
            <a:r>
              <a:rPr lang="ru-RU" sz="1600" b="1" dirty="0" smtClean="0">
                <a:latin typeface="Arial Narrow" panose="020B0606020202030204" pitchFamily="34" charset="0"/>
              </a:rPr>
              <a:t> </a:t>
            </a:r>
            <a:r>
              <a:rPr lang="ru-RU" sz="1600" b="1" dirty="0" err="1" smtClean="0">
                <a:latin typeface="Arial Narrow" panose="020B0606020202030204" pitchFamily="34" charset="0"/>
              </a:rPr>
              <a:t>білімін</a:t>
            </a:r>
            <a:r>
              <a:rPr lang="ru-RU" sz="1600" b="1" dirty="0" smtClean="0">
                <a:latin typeface="Arial Narrow" panose="020B0606020202030204" pitchFamily="34" charset="0"/>
              </a:rPr>
              <a:t> </a:t>
            </a:r>
            <a:r>
              <a:rPr lang="ru-RU" sz="1600" b="1" dirty="0" err="1" smtClean="0">
                <a:latin typeface="Arial Narrow" panose="020B0606020202030204" pitchFamily="34" charset="0"/>
              </a:rPr>
              <a:t>жоғары</a:t>
            </a:r>
            <a:r>
              <a:rPr lang="ru-RU" sz="1600" b="1" dirty="0" smtClean="0">
                <a:latin typeface="Arial Narrow" panose="020B0606020202030204" pitchFamily="34" charset="0"/>
              </a:rPr>
              <a:t> </a:t>
            </a:r>
            <a:r>
              <a:rPr lang="ru-RU" sz="1600" b="1" dirty="0" err="1" smtClean="0">
                <a:latin typeface="Arial Narrow" panose="020B0606020202030204" pitchFamily="34" charset="0"/>
              </a:rPr>
              <a:t>оқу</a:t>
            </a:r>
            <a:r>
              <a:rPr lang="ru-RU" sz="1600" b="1" dirty="0" smtClean="0">
                <a:latin typeface="Arial Narrow" panose="020B0606020202030204" pitchFamily="34" charset="0"/>
              </a:rPr>
              <a:t> </a:t>
            </a:r>
            <a:r>
              <a:rPr lang="ru-RU" sz="1600" b="1" dirty="0" err="1" smtClean="0">
                <a:latin typeface="Arial Narrow" panose="020B0606020202030204" pitchFamily="34" charset="0"/>
              </a:rPr>
              <a:t>оырнда</a:t>
            </a:r>
            <a:r>
              <a:rPr lang="ru-RU" sz="1600" b="1" dirty="0" smtClean="0">
                <a:latin typeface="Arial Narrow" panose="020B0606020202030204" pitchFamily="34" charset="0"/>
              </a:rPr>
              <a:t> </a:t>
            </a:r>
            <a:r>
              <a:rPr lang="ru-RU" sz="1600" b="1" dirty="0" err="1" smtClean="0">
                <a:latin typeface="Arial Narrow" panose="020B0606020202030204" pitchFamily="34" charset="0"/>
              </a:rPr>
              <a:t>жалғастыруға</a:t>
            </a:r>
            <a:r>
              <a:rPr lang="ru-RU" sz="1600" b="1" dirty="0" smtClean="0">
                <a:latin typeface="Arial Narrow" panose="020B0606020202030204" pitchFamily="34" charset="0"/>
              </a:rPr>
              <a:t> </a:t>
            </a:r>
            <a:r>
              <a:rPr lang="ru-RU" sz="1600" b="1" dirty="0" err="1" smtClean="0">
                <a:latin typeface="Arial Narrow" panose="020B0606020202030204" pitchFamily="34" charset="0"/>
              </a:rPr>
              <a:t>және</a:t>
            </a:r>
            <a:r>
              <a:rPr lang="ru-RU" sz="1600" b="1" dirty="0" smtClean="0">
                <a:latin typeface="Arial Narrow" panose="020B0606020202030204" pitchFamily="34" charset="0"/>
              </a:rPr>
              <a:t> </a:t>
            </a:r>
            <a:r>
              <a:rPr lang="ru-RU" sz="1600" b="1" dirty="0" err="1" smtClean="0">
                <a:latin typeface="Arial Narrow" panose="020B0606020202030204" pitchFamily="34" charset="0"/>
              </a:rPr>
              <a:t>мамандықты</a:t>
            </a:r>
            <a:r>
              <a:rPr lang="ru-RU" sz="1600" b="1" dirty="0" smtClean="0">
                <a:latin typeface="Arial Narrow" panose="020B0606020202030204" pitchFamily="34" charset="0"/>
              </a:rPr>
              <a:t>  </a:t>
            </a:r>
            <a:r>
              <a:rPr lang="ru-RU" sz="1600" b="1" dirty="0" err="1" smtClean="0">
                <a:latin typeface="Arial Narrow" panose="020B0606020202030204" pitchFamily="34" charset="0"/>
              </a:rPr>
              <a:t>өзінің</a:t>
            </a:r>
            <a:r>
              <a:rPr lang="ru-RU" sz="1600" b="1" dirty="0" smtClean="0">
                <a:latin typeface="Arial Narrow" panose="020B0606020202030204" pitchFamily="34" charset="0"/>
              </a:rPr>
              <a:t> </a:t>
            </a:r>
            <a:r>
              <a:rPr lang="ru-RU" sz="1600" b="1" dirty="0" err="1" smtClean="0">
                <a:latin typeface="Arial Narrow" panose="020B0606020202030204" pitchFamily="34" charset="0"/>
              </a:rPr>
              <a:t>анықтауына</a:t>
            </a:r>
            <a:r>
              <a:rPr lang="ru-RU" sz="1600" b="1" dirty="0" smtClean="0">
                <a:latin typeface="Arial Narrow" panose="020B0606020202030204" pitchFamily="34" charset="0"/>
              </a:rPr>
              <a:t> </a:t>
            </a:r>
            <a:r>
              <a:rPr lang="ru-RU" sz="1600" b="1" dirty="0" err="1" smtClean="0">
                <a:latin typeface="Arial Narrow" panose="020B0606020202030204" pitchFamily="34" charset="0"/>
              </a:rPr>
              <a:t>академиялық</a:t>
            </a:r>
            <a:r>
              <a:rPr lang="ru-RU" sz="1600" b="1" dirty="0" smtClean="0">
                <a:latin typeface="Arial Narrow" panose="020B0606020202030204" pitchFamily="34" charset="0"/>
              </a:rPr>
              <a:t> </a:t>
            </a:r>
            <a:r>
              <a:rPr lang="ru-RU" sz="1600" b="1" dirty="0" err="1" smtClean="0">
                <a:latin typeface="Arial Narrow" panose="020B0606020202030204" pitchFamily="34" charset="0"/>
              </a:rPr>
              <a:t>даярлауды</a:t>
            </a:r>
            <a:r>
              <a:rPr lang="ru-RU" sz="1600" b="1" dirty="0" smtClean="0">
                <a:latin typeface="Arial Narrow" panose="020B0606020202030204" pitchFamily="34" charset="0"/>
              </a:rPr>
              <a:t> </a:t>
            </a:r>
            <a:r>
              <a:rPr lang="ru-RU" sz="1600" b="1" dirty="0" err="1" smtClean="0">
                <a:latin typeface="Arial Narrow" panose="020B0606020202030204" pitchFamily="34" charset="0"/>
              </a:rPr>
              <a:t>қамтамасыз</a:t>
            </a:r>
            <a:r>
              <a:rPr lang="ru-RU" sz="1600" b="1" dirty="0" smtClean="0">
                <a:latin typeface="Arial Narrow" panose="020B0606020202030204" pitchFamily="34" charset="0"/>
              </a:rPr>
              <a:t> </a:t>
            </a:r>
            <a:r>
              <a:rPr lang="ru-RU" sz="1600" b="1" dirty="0" err="1" smtClean="0">
                <a:latin typeface="Arial Narrow" panose="020B0606020202030204" pitchFamily="34" charset="0"/>
              </a:rPr>
              <a:t>ету</a:t>
            </a:r>
            <a:r>
              <a:rPr lang="ru-RU" sz="1600" b="1" dirty="0" smtClean="0">
                <a:latin typeface="Arial Narrow" panose="020B0606020202030204" pitchFamily="34" charset="0"/>
              </a:rPr>
              <a:t> </a:t>
            </a:r>
            <a:r>
              <a:rPr lang="ru-RU" sz="1600" dirty="0" err="1" smtClean="0">
                <a:latin typeface="Arial Narrow" panose="020B0606020202030204" pitchFamily="34" charset="0"/>
              </a:rPr>
              <a:t>үшін</a:t>
            </a:r>
            <a:r>
              <a:rPr lang="ru-RU" sz="1600" dirty="0" smtClean="0">
                <a:latin typeface="Arial Narrow" panose="020B0606020202030204" pitchFamily="34" charset="0"/>
              </a:rPr>
              <a:t> </a:t>
            </a:r>
            <a:r>
              <a:rPr lang="ru-RU" sz="1600" b="1" dirty="0" err="1">
                <a:latin typeface="Arial Narrow" panose="020B0606020202030204" pitchFamily="34" charset="0"/>
              </a:rPr>
              <a:t>ыңғайлы</a:t>
            </a:r>
            <a:r>
              <a:rPr lang="ru-RU" sz="1600" b="1" dirty="0">
                <a:latin typeface="Arial Narrow" panose="020B0606020202030204" pitchFamily="34" charset="0"/>
              </a:rPr>
              <a:t> </a:t>
            </a:r>
            <a:r>
              <a:rPr lang="ru-RU" sz="1600" dirty="0" err="1">
                <a:latin typeface="Arial Narrow" panose="020B0606020202030204" pitchFamily="34" charset="0"/>
              </a:rPr>
              <a:t>білім</a:t>
            </a:r>
            <a:r>
              <a:rPr lang="ru-RU" sz="1600" dirty="0">
                <a:latin typeface="Arial Narrow" panose="020B0606020202030204" pitchFamily="34" charset="0"/>
              </a:rPr>
              <a:t>  </a:t>
            </a:r>
            <a:r>
              <a:rPr lang="ru-RU" sz="1600" dirty="0" err="1">
                <a:latin typeface="Arial Narrow" panose="020B0606020202030204" pitchFamily="34" charset="0"/>
              </a:rPr>
              <a:t>кеңістігін</a:t>
            </a:r>
            <a:r>
              <a:rPr lang="ru-RU" sz="1600" dirty="0">
                <a:latin typeface="Arial Narrow" panose="020B0606020202030204" pitchFamily="34" charset="0"/>
              </a:rPr>
              <a:t> </a:t>
            </a:r>
            <a:r>
              <a:rPr lang="ru-RU" sz="1600" dirty="0" err="1">
                <a:latin typeface="Arial Narrow" panose="020B0606020202030204" pitchFamily="34" charset="0"/>
              </a:rPr>
              <a:t>жасау</a:t>
            </a:r>
            <a:r>
              <a:rPr lang="ru-RU" sz="1600" dirty="0" smtClean="0">
                <a:latin typeface="Arial Narrow" panose="020B0606020202030204" pitchFamily="34" charset="0"/>
              </a:rPr>
              <a:t>:</a:t>
            </a:r>
            <a:endParaRPr lang="ru-RU" sz="1600" dirty="0">
              <a:latin typeface="Arial Narrow" panose="020B060602020203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850480" y="4713778"/>
            <a:ext cx="7848872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kk-KZ" dirty="0" smtClean="0">
                <a:latin typeface="Arial Narrow" panose="020B0606020202030204" pitchFamily="34" charset="0"/>
              </a:rPr>
              <a:t>білімді функционалдық және шығармашылық қолдану </a:t>
            </a:r>
          </a:p>
          <a:p>
            <a:pPr marL="342900" lvl="0" indent="-342900">
              <a:buFont typeface="+mj-lt"/>
              <a:buAutoNum type="arabicPeriod"/>
            </a:pPr>
            <a:r>
              <a:rPr lang="kk-KZ" dirty="0" smtClean="0">
                <a:latin typeface="Arial Narrow" panose="020B0606020202030204" pitchFamily="34" charset="0"/>
              </a:rPr>
              <a:t>сын тұрғысынан ойлау</a:t>
            </a:r>
            <a:endParaRPr lang="ru-RU" dirty="0" smtClean="0">
              <a:latin typeface="Arial Narrow" panose="020B060602020203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kk-KZ" dirty="0" smtClean="0">
                <a:latin typeface="Arial Narrow" panose="020B0606020202030204" pitchFamily="34" charset="0"/>
              </a:rPr>
              <a:t>зерттеу жұмыстарын жүргізу</a:t>
            </a:r>
          </a:p>
          <a:p>
            <a:pPr marL="342900" lvl="0" indent="-342900">
              <a:buFont typeface="+mj-lt"/>
              <a:buAutoNum type="arabicPeriod"/>
            </a:pPr>
            <a:r>
              <a:rPr lang="kk-KZ" dirty="0" smtClean="0">
                <a:latin typeface="Arial Narrow" panose="020B0606020202030204" pitchFamily="34" charset="0"/>
              </a:rPr>
              <a:t>ақпараттық-коммуникациялық технологияларды қолдану; </a:t>
            </a:r>
          </a:p>
          <a:p>
            <a:pPr marL="342900" lvl="0" indent="-342900">
              <a:buFont typeface="+mj-lt"/>
              <a:buAutoNum type="arabicPeriod"/>
            </a:pPr>
            <a:r>
              <a:rPr lang="kk-KZ" dirty="0" smtClean="0">
                <a:latin typeface="Arial Narrow" panose="020B0606020202030204" pitchFamily="34" charset="0"/>
              </a:rPr>
              <a:t>байланыстың әртүрлі тәсілдерін қолдану; </a:t>
            </a:r>
            <a:endParaRPr lang="ru-RU" dirty="0">
              <a:latin typeface="Arial Narrow" panose="020B060602020203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kk-KZ" dirty="0" smtClean="0">
                <a:latin typeface="Arial Narrow" panose="020B0606020202030204" pitchFamily="34" charset="0"/>
              </a:rPr>
              <a:t>жеке және топта жұмыс жасай білу; </a:t>
            </a:r>
            <a:endParaRPr lang="ru-RU" dirty="0">
              <a:latin typeface="Arial Narrow" panose="020B060602020203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dirty="0" err="1" smtClean="0">
                <a:latin typeface="Arial Narrow" panose="020B0606020202030204" pitchFamily="34" charset="0"/>
              </a:rPr>
              <a:t>мәселелерді</a:t>
            </a:r>
            <a:r>
              <a:rPr lang="ru-RU" dirty="0" smtClean="0">
                <a:latin typeface="Arial Narrow" panose="020B060602020203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</a:rPr>
              <a:t>шешу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</a:rPr>
              <a:t>және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</a:rPr>
              <a:t>шешімдерді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</a:rPr>
              <a:t>қабылдау</a:t>
            </a:r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2" name="Правая фигурная скобка 1"/>
          <p:cNvSpPr/>
          <p:nvPr/>
        </p:nvSpPr>
        <p:spPr>
          <a:xfrm rot="5400000">
            <a:off x="4183626" y="963582"/>
            <a:ext cx="462502" cy="7128794"/>
          </a:xfrm>
          <a:prstGeom prst="rightBrace">
            <a:avLst>
              <a:gd name="adj1" fmla="val 254513"/>
              <a:gd name="adj2" fmla="val 50000"/>
            </a:avLst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latin typeface="Arial Narrow" panose="020B0606020202030204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82B81-0758-4F7F-84B8-7FB537E20F1A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9451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-1" y="0"/>
            <a:ext cx="9090247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k-KZ" sz="2800" b="1" dirty="0" smtClean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Міндеттер</a:t>
            </a:r>
            <a:endParaRPr lang="ru-RU" sz="2400" b="1" dirty="0">
              <a:solidFill>
                <a:prstClr val="black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22905" y="435152"/>
            <a:ext cx="2423527" cy="39144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Бастауыш мектеп</a:t>
            </a:r>
            <a:endParaRPr lang="ru-RU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669339" y="445269"/>
            <a:ext cx="2982781" cy="39144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Негізгі</a:t>
            </a:r>
            <a:r>
              <a:rPr lang="ru-RU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мектеп</a:t>
            </a:r>
            <a:endParaRPr lang="ru-RU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774547" y="450515"/>
            <a:ext cx="3315699" cy="39144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Жоғары</a:t>
            </a:r>
            <a:r>
              <a:rPr lang="ru-RU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мектеп</a:t>
            </a:r>
            <a:endParaRPr lang="ru-RU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22904" y="898159"/>
            <a:ext cx="2432871" cy="5743373"/>
          </a:xfrm>
          <a:prstGeom prst="roundRect">
            <a:avLst>
              <a:gd name="adj" fmla="val 6923"/>
            </a:avLst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kk-KZ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Оқушылардың рухани-адамгершілік дамуы;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kk-KZ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Адам, табиғат және қоғам туралы пропедевтикалық білімнің қалыптасуы;</a:t>
            </a:r>
            <a:endParaRPr lang="ru-RU" sz="16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kk-KZ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Оқылым, жазылымның негізгі дағдыларын және математикалық операцияларды атқару</a:t>
            </a:r>
            <a:r>
              <a:rPr lang="ru-RU" sz="1600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ды</a:t>
            </a:r>
            <a:r>
              <a:rPr lang="ru-RU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үйрету</a:t>
            </a:r>
            <a:r>
              <a:rPr lang="ru-RU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; </a:t>
            </a:r>
            <a:endParaRPr lang="ru-RU" sz="16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kk-KZ" sz="16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Ақпаратты іздеу, талдау және түсіндіру дағдыларын, өзінің ойын логикалық тұрғыдан жеткізу, жас мүмкіндіктеріне сәйкес себеп-салдарлық байланыстарды орнатуды дамыту </a:t>
            </a:r>
            <a:endParaRPr lang="ru-RU" sz="16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655638" y="908276"/>
            <a:ext cx="2996482" cy="5733256"/>
          </a:xfrm>
          <a:prstGeom prst="roundRect">
            <a:avLst>
              <a:gd name="adj" fmla="val 5647"/>
            </a:avLst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r>
              <a:rPr lang="kk-KZ" sz="1600" i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Оқушыларда :</a:t>
            </a:r>
            <a:endParaRPr lang="kk-KZ" sz="1600" i="1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kk-KZ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рухани-адамгершілік қасиеттердің;</a:t>
            </a:r>
            <a:endParaRPr lang="ru-RU" sz="16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ru-RU" sz="1600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Ғылымдардың</a:t>
            </a:r>
            <a:r>
              <a:rPr lang="ru-RU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негіздері</a:t>
            </a:r>
            <a:r>
              <a:rPr lang="ru-RU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бойынша</a:t>
            </a:r>
            <a:r>
              <a:rPr lang="ru-RU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негізгі</a:t>
            </a:r>
            <a:r>
              <a:rPr lang="ru-RU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білім</a:t>
            </a:r>
            <a:r>
              <a:rPr lang="ru-RU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жүйелерінің</a:t>
            </a:r>
            <a:r>
              <a:rPr lang="ru-RU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; 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ru-RU" sz="1600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дербес</a:t>
            </a:r>
            <a:r>
              <a:rPr lang="ru-RU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оқу</a:t>
            </a:r>
            <a:r>
              <a:rPr lang="ru-RU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мен </a:t>
            </a:r>
            <a:r>
              <a:rPr lang="ru-RU" sz="1600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тұлғалық</a:t>
            </a:r>
            <a:r>
              <a:rPr lang="ru-RU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өзін-өзі</a:t>
            </a:r>
            <a:r>
              <a:rPr lang="ru-RU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дамыту</a:t>
            </a:r>
            <a:r>
              <a:rPr lang="ru-RU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дағдыларының</a:t>
            </a:r>
            <a:r>
              <a:rPr lang="ru-RU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;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ru-RU" sz="1600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оқу</a:t>
            </a:r>
            <a:r>
              <a:rPr lang="ru-RU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, </a:t>
            </a:r>
            <a:r>
              <a:rPr lang="ru-RU" sz="1600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жоба</a:t>
            </a:r>
            <a:r>
              <a:rPr lang="ru-RU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және</a:t>
            </a:r>
            <a:r>
              <a:rPr lang="ru-RU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зерттеу</a:t>
            </a:r>
            <a:r>
              <a:rPr lang="ru-RU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қызметін</a:t>
            </a:r>
            <a:r>
              <a:rPr lang="ru-RU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жүзеге</a:t>
            </a:r>
            <a:r>
              <a:rPr lang="ru-RU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асыру</a:t>
            </a:r>
            <a:r>
              <a:rPr lang="ru-RU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дағдыларының</a:t>
            </a:r>
            <a:r>
              <a:rPr lang="ru-RU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; </a:t>
            </a:r>
            <a:endParaRPr lang="ru-RU" sz="16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сын </a:t>
            </a:r>
            <a:r>
              <a:rPr lang="ru-RU" sz="1600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тұрғысынан</a:t>
            </a:r>
            <a:r>
              <a:rPr lang="ru-RU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және</a:t>
            </a:r>
            <a:r>
              <a:rPr lang="ru-RU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шығармашылық</a:t>
            </a:r>
            <a:r>
              <a:rPr lang="ru-RU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ойлау</a:t>
            </a:r>
            <a:r>
              <a:rPr lang="ru-RU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дағдыларының</a:t>
            </a:r>
            <a:r>
              <a:rPr lang="ru-RU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; 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ru-RU" sz="1600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социумда</a:t>
            </a:r>
            <a:r>
              <a:rPr lang="ru-RU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өзін-өзі</a:t>
            </a:r>
            <a:r>
              <a:rPr lang="ru-RU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қалыптастыру</a:t>
            </a:r>
            <a:r>
              <a:rPr lang="ru-RU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және</a:t>
            </a:r>
            <a:r>
              <a:rPr lang="ru-RU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өзара</a:t>
            </a:r>
            <a:r>
              <a:rPr lang="ru-RU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әрекет</a:t>
            </a:r>
            <a:r>
              <a:rPr lang="ru-RU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жасау</a:t>
            </a:r>
            <a:r>
              <a:rPr lang="ru-RU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дағдыларының</a:t>
            </a:r>
            <a:r>
              <a:rPr lang="ru-RU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ru-RU" sz="1600" b="1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қалыптасуы</a:t>
            </a:r>
            <a:r>
              <a:rPr lang="ru-RU" sz="16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мен </a:t>
            </a:r>
            <a:r>
              <a:rPr lang="ru-RU" sz="1600" b="1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дамуы</a:t>
            </a:r>
            <a:r>
              <a:rPr lang="ru-RU" sz="16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.. </a:t>
            </a:r>
            <a:endParaRPr lang="ru-RU" sz="16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755654" y="898159"/>
            <a:ext cx="3366120" cy="5733256"/>
          </a:xfrm>
          <a:prstGeom prst="roundRect">
            <a:avLst>
              <a:gd name="adj" fmla="val 4137"/>
            </a:avLst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4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сын </a:t>
            </a:r>
            <a:r>
              <a:rPr lang="ru-RU" sz="1400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тұрғысынан</a:t>
            </a:r>
            <a:r>
              <a:rPr lang="ru-RU" sz="14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және</a:t>
            </a:r>
            <a:r>
              <a:rPr lang="ru-RU" sz="14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шығармашылық</a:t>
            </a:r>
            <a:r>
              <a:rPr lang="ru-RU" sz="14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ойлау</a:t>
            </a:r>
            <a:r>
              <a:rPr lang="ru-RU" sz="14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негізінде</a:t>
            </a:r>
            <a:r>
              <a:rPr lang="ru-RU" sz="14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мәселелерді</a:t>
            </a:r>
            <a:r>
              <a:rPr lang="ru-RU" sz="14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шешудің</a:t>
            </a:r>
            <a:r>
              <a:rPr lang="ru-RU" sz="14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рухани-адамгершілік</a:t>
            </a:r>
            <a:r>
              <a:rPr lang="ru-RU" sz="14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қасиеттерінің</a:t>
            </a:r>
            <a:r>
              <a:rPr lang="ru-RU" sz="14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, </a:t>
            </a:r>
            <a:r>
              <a:rPr lang="ru-RU" sz="1400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коммуникативтік</a:t>
            </a:r>
            <a:r>
              <a:rPr lang="ru-RU" sz="14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, </a:t>
            </a:r>
            <a:r>
              <a:rPr lang="ru-RU" sz="1400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әлеуметтік</a:t>
            </a:r>
            <a:r>
              <a:rPr lang="ru-RU" sz="14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, </a:t>
            </a:r>
            <a:r>
              <a:rPr lang="ru-RU" sz="1400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зерттеу</a:t>
            </a:r>
            <a:r>
              <a:rPr lang="ru-RU" sz="14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дағдыларының</a:t>
            </a:r>
            <a:r>
              <a:rPr lang="ru-RU" sz="14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мақсатты</a:t>
            </a:r>
            <a:r>
              <a:rPr lang="ru-RU" sz="14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дамуы</a:t>
            </a:r>
            <a:r>
              <a:rPr lang="ru-RU" sz="14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;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400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міндетті</a:t>
            </a:r>
            <a:r>
              <a:rPr lang="ru-RU" sz="14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оқу</a:t>
            </a:r>
            <a:r>
              <a:rPr lang="ru-RU" sz="14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пәндері</a:t>
            </a:r>
            <a:r>
              <a:rPr lang="ru-RU" sz="14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мен </a:t>
            </a:r>
            <a:r>
              <a:rPr lang="ru-RU" sz="1400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таңдау</a:t>
            </a:r>
            <a:r>
              <a:rPr lang="ru-RU" sz="14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бойынша</a:t>
            </a:r>
            <a:r>
              <a:rPr lang="ru-RU" sz="14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кәсіптік</a:t>
            </a:r>
            <a:r>
              <a:rPr lang="ru-RU" sz="14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курстарды</a:t>
            </a:r>
            <a:r>
              <a:rPr lang="ru-RU" sz="14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үйлестіру</a:t>
            </a:r>
            <a:r>
              <a:rPr lang="ru-RU" sz="14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негізінде</a:t>
            </a:r>
            <a:r>
              <a:rPr lang="ru-RU" sz="14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жаратылыстану</a:t>
            </a:r>
            <a:r>
              <a:rPr lang="ru-RU" sz="14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-математика, </a:t>
            </a:r>
            <a:r>
              <a:rPr lang="ru-RU" sz="1400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қоғамдық</a:t>
            </a:r>
            <a:r>
              <a:rPr lang="ru-RU" sz="14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гуманитарлық</a:t>
            </a:r>
            <a:r>
              <a:rPr lang="ru-RU" sz="14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бағыттар</a:t>
            </a:r>
            <a:r>
              <a:rPr lang="ru-RU" sz="14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бойынша</a:t>
            </a:r>
            <a:r>
              <a:rPr lang="ru-RU" sz="14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кәсіптік</a:t>
            </a:r>
            <a:r>
              <a:rPr lang="ru-RU" sz="14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оқуды</a:t>
            </a:r>
            <a:r>
              <a:rPr lang="ru-RU" sz="14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жүзеге</a:t>
            </a:r>
            <a:r>
              <a:rPr lang="ru-RU" sz="14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асыру</a:t>
            </a:r>
            <a:r>
              <a:rPr lang="ru-RU" sz="14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; 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400" b="1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оқу</a:t>
            </a:r>
            <a:r>
              <a:rPr lang="ru-RU" sz="1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ru-RU" sz="1400" b="1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пәндерін</a:t>
            </a:r>
            <a:r>
              <a:rPr lang="ru-RU" sz="1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ru-RU" sz="1400" b="1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тереңдетілген</a:t>
            </a:r>
            <a:r>
              <a:rPr lang="ru-RU" sz="1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ru-RU" sz="1400" b="1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және</a:t>
            </a:r>
            <a:r>
              <a:rPr lang="ru-RU" sz="1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ru-RU" sz="1400" b="1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стандартты</a:t>
            </a:r>
            <a:r>
              <a:rPr lang="ru-RU" sz="1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ru-RU" sz="1400" b="1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оқыту</a:t>
            </a:r>
            <a:r>
              <a:rPr lang="ru-RU" sz="1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ru-RU" sz="1400" b="1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деңгейлерінің</a:t>
            </a:r>
            <a:r>
              <a:rPr lang="ru-RU" sz="1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ru-RU" sz="1400" b="1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үйлесімі</a:t>
            </a:r>
            <a:r>
              <a:rPr lang="ru-RU" sz="1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ru-RU" sz="1400" b="1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негізінде</a:t>
            </a:r>
            <a:r>
              <a:rPr lang="ru-RU" sz="1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ru-RU" sz="1400" b="1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оқушылардың</a:t>
            </a:r>
            <a:r>
              <a:rPr lang="ru-RU" sz="1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ru-RU" sz="1400" b="1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жоғары</a:t>
            </a:r>
            <a:r>
              <a:rPr lang="ru-RU" sz="1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ru-RU" sz="1400" b="1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оқу</a:t>
            </a:r>
            <a:r>
              <a:rPr lang="ru-RU" sz="1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ru-RU" sz="1400" b="1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орындарына</a:t>
            </a:r>
            <a:r>
              <a:rPr lang="ru-RU" sz="1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ru-RU" sz="1400" b="1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түсуі</a:t>
            </a:r>
            <a:r>
              <a:rPr lang="ru-RU" sz="1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ru-RU" sz="1400" b="1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үшін</a:t>
            </a:r>
            <a:r>
              <a:rPr lang="ru-RU" sz="1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ru-RU" sz="1400" b="1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академиялық</a:t>
            </a:r>
            <a:r>
              <a:rPr lang="ru-RU" sz="1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ru-RU" sz="1400" b="1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даярлықпен</a:t>
            </a:r>
            <a:r>
              <a:rPr lang="ru-RU" sz="1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ru-RU" sz="1400" b="1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қамтамасыз</a:t>
            </a:r>
            <a:r>
              <a:rPr lang="ru-RU" sz="1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ru-RU" sz="1400" b="1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ету</a:t>
            </a:r>
            <a:r>
              <a:rPr lang="ru-RU" sz="1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; 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400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жоғары</a:t>
            </a:r>
            <a:r>
              <a:rPr lang="ru-RU" sz="14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мектеп</a:t>
            </a:r>
            <a:r>
              <a:rPr lang="ru-RU" sz="14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түлектерінің</a:t>
            </a:r>
            <a:r>
              <a:rPr lang="ru-RU" sz="14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мүдделері</a:t>
            </a:r>
            <a:r>
              <a:rPr lang="ru-RU" sz="14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мен </a:t>
            </a:r>
            <a:r>
              <a:rPr lang="ru-RU" sz="1400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қабілеттеріне</a:t>
            </a:r>
            <a:r>
              <a:rPr lang="ru-RU" sz="14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сәйкес</a:t>
            </a:r>
            <a:r>
              <a:rPr lang="ru-RU" sz="14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олардың</a:t>
            </a:r>
            <a:r>
              <a:rPr lang="ru-RU" sz="14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мамандықты</a:t>
            </a:r>
            <a:r>
              <a:rPr lang="ru-RU" sz="14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дұрыс</a:t>
            </a:r>
            <a:r>
              <a:rPr lang="ru-RU" sz="14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таңдауына</a:t>
            </a:r>
            <a:r>
              <a:rPr lang="ru-RU" sz="14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ат</a:t>
            </a:r>
            <a:r>
              <a:rPr lang="ru-RU" sz="14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салысу</a:t>
            </a:r>
            <a:r>
              <a:rPr lang="ru-RU" sz="14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;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400" b="1" dirty="0" err="1">
                <a:solidFill>
                  <a:schemeClr val="tx1"/>
                </a:solidFill>
                <a:latin typeface="Arial Narrow" panose="020B0606020202030204" pitchFamily="34" charset="0"/>
              </a:rPr>
              <a:t>т</a:t>
            </a:r>
            <a:r>
              <a:rPr lang="ru-RU" sz="1400" b="1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үлектердің</a:t>
            </a:r>
            <a:r>
              <a:rPr lang="ru-RU" sz="1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ru-RU" sz="1400" b="1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өмір</a:t>
            </a:r>
            <a:r>
              <a:rPr lang="ru-RU" sz="1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ru-RU" sz="1400" b="1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бойы</a:t>
            </a:r>
            <a:r>
              <a:rPr lang="ru-RU" sz="1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ru-RU" sz="1400" b="1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білімін</a:t>
            </a:r>
            <a:r>
              <a:rPr lang="ru-RU" sz="1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ru-RU" sz="1400" b="1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жалғастыруына</a:t>
            </a:r>
            <a:r>
              <a:rPr lang="ru-RU" sz="1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ru-RU" sz="1400" b="1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ынталандыруды</a:t>
            </a:r>
            <a:r>
              <a:rPr lang="ru-RU" sz="1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, </a:t>
            </a:r>
            <a:r>
              <a:rPr lang="ru-RU" sz="1400" b="1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өзі-өзі</a:t>
            </a:r>
            <a:r>
              <a:rPr lang="ru-RU" sz="1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ru-RU" sz="1400" b="1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тану</a:t>
            </a:r>
            <a:r>
              <a:rPr lang="ru-RU" sz="1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мен </a:t>
            </a:r>
            <a:r>
              <a:rPr lang="ru-RU" sz="1400" b="1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өміріндегі</a:t>
            </a:r>
            <a:r>
              <a:rPr lang="ru-RU" sz="1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ru-RU" sz="1400" b="1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карьералық</a:t>
            </a:r>
            <a:r>
              <a:rPr lang="ru-RU" sz="1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ru-RU" sz="1400" b="1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өсу</a:t>
            </a:r>
            <a:r>
              <a:rPr lang="ru-RU" sz="1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ru-RU" sz="1400" b="1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үдерісін</a:t>
            </a:r>
            <a:r>
              <a:rPr lang="ru-RU" sz="1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ru-RU" sz="1400" b="1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ретту</a:t>
            </a:r>
            <a:r>
              <a:rPr lang="ru-RU" sz="1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ru-RU" sz="1400" b="1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даярлығын</a:t>
            </a:r>
            <a:r>
              <a:rPr lang="ru-RU" sz="1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ru-RU" sz="1400" b="1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қалыптастыруға</a:t>
            </a:r>
            <a:r>
              <a:rPr lang="ru-RU" sz="1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ru-RU" sz="1400" b="1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ат</a:t>
            </a:r>
            <a:r>
              <a:rPr lang="ru-RU" sz="1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ru-RU" sz="1400" b="1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салысу</a:t>
            </a:r>
            <a:r>
              <a:rPr lang="ru-RU" sz="1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. </a:t>
            </a:r>
            <a:endParaRPr lang="ru-RU" sz="1400" dirty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553200" y="6525344"/>
            <a:ext cx="2133600" cy="365125"/>
          </a:xfrm>
        </p:spPr>
        <p:txBody>
          <a:bodyPr/>
          <a:lstStyle/>
          <a:p>
            <a:fld id="{18982B81-0758-4F7F-84B8-7FB537E20F1A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1558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7253911"/>
              </p:ext>
            </p:extLst>
          </p:nvPr>
        </p:nvGraphicFramePr>
        <p:xfrm>
          <a:off x="6" y="1"/>
          <a:ext cx="9143999" cy="65816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95936"/>
                <a:gridCol w="5148063"/>
              </a:tblGrid>
              <a:tr h="729521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«М</a:t>
                      </a:r>
                      <a:r>
                        <a:rPr lang="kk-KZ" sz="18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әңгілік ел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»* </a:t>
                      </a:r>
                      <a:r>
                        <a:rPr lang="ru-RU" sz="1800" dirty="0" err="1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құндылықтары</a:t>
                      </a:r>
                      <a:endParaRPr lang="ru-RU" sz="18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8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Білім беру стандарттарында</a:t>
                      </a:r>
                      <a:r>
                        <a:rPr lang="kk-KZ" sz="180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айқындалған құндылықтар</a:t>
                      </a:r>
                      <a:endParaRPr lang="ru-RU" sz="18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65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err="1" smtClean="0">
                          <a:effectLst/>
                          <a:latin typeface="Arial Narrow" panose="020B0606020202030204" pitchFamily="34" charset="0"/>
                        </a:rPr>
                        <a:t>адалдық</a:t>
                      </a:r>
                      <a:r>
                        <a:rPr lang="ru-RU" sz="1600" kern="1200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600" kern="1200" dirty="0" err="1" smtClean="0">
                          <a:effectLst/>
                          <a:latin typeface="Arial Narrow" panose="020B0606020202030204" pitchFamily="34" charset="0"/>
                        </a:rPr>
                        <a:t>және</a:t>
                      </a:r>
                      <a:r>
                        <a:rPr lang="ru-RU" sz="1600" kern="1200" dirty="0" smtClean="0">
                          <a:effectLst/>
                          <a:latin typeface="Arial Narrow" panose="020B0606020202030204" pitchFamily="34" charset="0"/>
                        </a:rPr>
                        <a:t> патриотизм</a:t>
                      </a:r>
                      <a:endParaRPr lang="ru-RU" sz="1600" dirty="0" smtClean="0">
                        <a:latin typeface="Arial Narrow" panose="020B0606020202030204" pitchFamily="34" charset="0"/>
                      </a:endParaRPr>
                    </a:p>
                    <a:p>
                      <a:r>
                        <a:rPr lang="ru-RU" sz="1600" kern="1200" dirty="0" err="1" smtClean="0">
                          <a:effectLst/>
                          <a:latin typeface="Arial Narrow" panose="020B0606020202030204" pitchFamily="34" charset="0"/>
                        </a:rPr>
                        <a:t>Қазақстанның</a:t>
                      </a:r>
                      <a:r>
                        <a:rPr lang="ru-RU" sz="1600" kern="1200" baseline="0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600" kern="1200" baseline="0" dirty="0" err="1" smtClean="0">
                          <a:effectLst/>
                          <a:latin typeface="Arial Narrow" panose="020B0606020202030204" pitchFamily="34" charset="0"/>
                        </a:rPr>
                        <a:t>тәуелсіздігі</a:t>
                      </a:r>
                      <a:r>
                        <a:rPr lang="ru-RU" sz="1600" kern="1200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600" kern="1200" dirty="0" err="1" smtClean="0">
                          <a:effectLst/>
                          <a:latin typeface="Arial Narrow" panose="020B0606020202030204" pitchFamily="34" charset="0"/>
                        </a:rPr>
                        <a:t>және</a:t>
                      </a:r>
                      <a:r>
                        <a:rPr lang="ru-RU" sz="1600" kern="1200" baseline="0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600" kern="1200" dirty="0" smtClean="0">
                          <a:effectLst/>
                          <a:latin typeface="Arial Narrow" panose="020B0606020202030204" pitchFamily="34" charset="0"/>
                        </a:rPr>
                        <a:t> Астана</a:t>
                      </a:r>
                      <a:endParaRPr lang="ru-RU" sz="1600" kern="1200" dirty="0" smtClean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1" dirty="0" err="1" smtClean="0">
                          <a:latin typeface="Arial Narrow" panose="020B0606020202030204" pitchFamily="34" charset="0"/>
                        </a:rPr>
                        <a:t>Қазақстандық</a:t>
                      </a:r>
                      <a:r>
                        <a:rPr lang="ru-RU" sz="1600" b="1" i="1" dirty="0" smtClean="0">
                          <a:latin typeface="Arial Narrow" panose="020B0606020202030204" pitchFamily="34" charset="0"/>
                        </a:rPr>
                        <a:t> патриотизм </a:t>
                      </a:r>
                      <a:r>
                        <a:rPr lang="ru-RU" sz="1600" b="1" i="1" dirty="0" err="1" smtClean="0">
                          <a:latin typeface="Arial Narrow" panose="020B0606020202030204" pitchFamily="34" charset="0"/>
                        </a:rPr>
                        <a:t>және</a:t>
                      </a:r>
                      <a:r>
                        <a:rPr lang="ru-RU" sz="1600" b="1" i="1" dirty="0" smtClean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600" b="1" i="1" dirty="0" err="1" smtClean="0">
                          <a:latin typeface="Arial Narrow" panose="020B0606020202030204" pitchFamily="34" charset="0"/>
                        </a:rPr>
                        <a:t>азаматтық</a:t>
                      </a:r>
                      <a:r>
                        <a:rPr lang="ru-RU" sz="1600" b="1" i="1" dirty="0" smtClean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600" b="1" i="1" dirty="0" err="1" smtClean="0">
                          <a:latin typeface="Arial Narrow" panose="020B0606020202030204" pitchFamily="34" charset="0"/>
                        </a:rPr>
                        <a:t>жауапкершілік</a:t>
                      </a:r>
                      <a:endParaRPr lang="ru-RU" sz="1600" b="1" i="1" dirty="0" smtClean="0">
                        <a:latin typeface="Arial Narrow" panose="020B060602020203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latin typeface="Arial Narrow" panose="020B0606020202030204" pitchFamily="34" charset="0"/>
                        </a:rPr>
                        <a:t>(ҚР </a:t>
                      </a:r>
                      <a:r>
                        <a:rPr lang="ru-RU" sz="1200" b="0" dirty="0" err="1" smtClean="0">
                          <a:latin typeface="Arial Narrow" panose="020B0606020202030204" pitchFamily="34" charset="0"/>
                        </a:rPr>
                        <a:t>заңдарына</a:t>
                      </a:r>
                      <a:r>
                        <a:rPr lang="ru-RU" sz="1200" b="0" dirty="0" smtClean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200" b="0" dirty="0" err="1" smtClean="0">
                          <a:latin typeface="Arial Narrow" panose="020B0606020202030204" pitchFamily="34" charset="0"/>
                        </a:rPr>
                        <a:t>құрметпен</a:t>
                      </a:r>
                      <a:r>
                        <a:rPr lang="ru-RU" sz="1200" b="0" dirty="0" smtClean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200" b="0" dirty="0" err="1" smtClean="0">
                          <a:latin typeface="Arial Narrow" panose="020B0606020202030204" pitchFamily="34" charset="0"/>
                        </a:rPr>
                        <a:t>қаруа</a:t>
                      </a:r>
                      <a:r>
                        <a:rPr lang="ru-RU" sz="1200" b="0" dirty="0" smtClean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200" b="0" dirty="0" err="1" smtClean="0">
                          <a:latin typeface="Arial Narrow" panose="020B0606020202030204" pitchFamily="34" charset="0"/>
                        </a:rPr>
                        <a:t>және</a:t>
                      </a:r>
                      <a:r>
                        <a:rPr lang="ru-RU" sz="1200" b="0" dirty="0" smtClean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200" b="0" dirty="0" err="1" smtClean="0">
                          <a:latin typeface="Arial Narrow" panose="020B0606020202030204" pitchFamily="34" charset="0"/>
                        </a:rPr>
                        <a:t>оларды</a:t>
                      </a:r>
                      <a:r>
                        <a:rPr lang="ru-RU" sz="1200" b="0" dirty="0" smtClean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200" b="0" dirty="0" err="1" smtClean="0">
                          <a:latin typeface="Arial Narrow" panose="020B0606020202030204" pitchFamily="34" charset="0"/>
                        </a:rPr>
                        <a:t>орындау</a:t>
                      </a:r>
                      <a:r>
                        <a:rPr lang="ru-RU" sz="1200" b="0" baseline="0" dirty="0" smtClean="0">
                          <a:latin typeface="Arial Narrow" panose="020B0606020202030204" pitchFamily="34" charset="0"/>
                        </a:rPr>
                        <a:t>,</a:t>
                      </a:r>
                      <a:r>
                        <a:rPr lang="ru-RU" sz="1200" b="0" dirty="0" smtClean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200" b="0" dirty="0" err="1" smtClean="0">
                          <a:latin typeface="Arial Narrow" panose="020B0606020202030204" pitchFamily="34" charset="0"/>
                        </a:rPr>
                        <a:t>Қазақстанның</a:t>
                      </a:r>
                      <a:r>
                        <a:rPr lang="ru-RU" sz="1200" b="0" dirty="0" smtClean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200" b="0" dirty="0" err="1" smtClean="0">
                          <a:latin typeface="Arial Narrow" panose="020B0606020202030204" pitchFamily="34" charset="0"/>
                        </a:rPr>
                        <a:t>мүдделеріне</a:t>
                      </a:r>
                      <a:r>
                        <a:rPr lang="ru-RU" sz="1200" b="0" dirty="0" smtClean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200" b="0" dirty="0" err="1" smtClean="0">
                          <a:latin typeface="Arial Narrow" panose="020B0606020202030204" pitchFamily="34" charset="0"/>
                        </a:rPr>
                        <a:t>қызмет</a:t>
                      </a:r>
                      <a:r>
                        <a:rPr lang="ru-RU" sz="1200" b="0" dirty="0" smtClean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200" b="0" dirty="0" err="1" smtClean="0">
                          <a:latin typeface="Arial Narrow" panose="020B0606020202030204" pitchFamily="34" charset="0"/>
                        </a:rPr>
                        <a:t>көрсету</a:t>
                      </a:r>
                      <a:r>
                        <a:rPr lang="ru-RU" sz="1200" b="0" dirty="0" smtClean="0">
                          <a:latin typeface="Arial Narrow" panose="020B0606020202030204" pitchFamily="34" charset="0"/>
                        </a:rPr>
                        <a:t>,</a:t>
                      </a:r>
                      <a:r>
                        <a:rPr lang="ru-RU" sz="1200" b="0" baseline="0" dirty="0" smtClean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200" b="0" baseline="0" dirty="0" err="1" smtClean="0">
                          <a:latin typeface="Arial Narrow" panose="020B0606020202030204" pitchFamily="34" charset="0"/>
                        </a:rPr>
                        <a:t>мемлекеттің</a:t>
                      </a:r>
                      <a:r>
                        <a:rPr lang="ru-RU" sz="1200" b="0" baseline="0" dirty="0" smtClean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200" b="0" baseline="0" dirty="0" err="1" smtClean="0">
                          <a:latin typeface="Arial Narrow" panose="020B0606020202030204" pitchFamily="34" charset="0"/>
                        </a:rPr>
                        <a:t>дамуына</a:t>
                      </a:r>
                      <a:r>
                        <a:rPr lang="ru-RU" sz="1200" b="0" baseline="0" dirty="0" smtClean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200" b="0" baseline="0" dirty="0" err="1" smtClean="0">
                          <a:latin typeface="Arial Narrow" panose="020B0606020202030204" pitchFamily="34" charset="0"/>
                        </a:rPr>
                        <a:t>ат</a:t>
                      </a:r>
                      <a:r>
                        <a:rPr lang="ru-RU" sz="1200" b="0" baseline="0" dirty="0" smtClean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200" b="0" baseline="0" dirty="0" err="1" smtClean="0">
                          <a:latin typeface="Arial Narrow" panose="020B0606020202030204" pitchFamily="34" charset="0"/>
                        </a:rPr>
                        <a:t>салысу</a:t>
                      </a:r>
                      <a:r>
                        <a:rPr lang="ru-RU" sz="1200" b="0" baseline="0" dirty="0" smtClean="0">
                          <a:latin typeface="Arial Narrow" panose="020B0606020202030204" pitchFamily="34" charset="0"/>
                        </a:rPr>
                        <a:t>, </a:t>
                      </a:r>
                      <a:r>
                        <a:rPr lang="ru-RU" sz="1200" b="0" baseline="0" dirty="0" err="1" smtClean="0">
                          <a:latin typeface="Arial Narrow" panose="020B0606020202030204" pitchFamily="34" charset="0"/>
                        </a:rPr>
                        <a:t>мемлекет</a:t>
                      </a:r>
                      <a:r>
                        <a:rPr lang="ru-RU" sz="1200" b="0" baseline="0" dirty="0" smtClean="0">
                          <a:latin typeface="Arial Narrow" panose="020B0606020202030204" pitchFamily="34" charset="0"/>
                        </a:rPr>
                        <a:t> пен </a:t>
                      </a:r>
                      <a:r>
                        <a:rPr lang="ru-RU" sz="1200" b="0" baseline="0" dirty="0" err="1" smtClean="0">
                          <a:latin typeface="Arial Narrow" panose="020B0606020202030204" pitchFamily="34" charset="0"/>
                        </a:rPr>
                        <a:t>хадлықтың</a:t>
                      </a:r>
                      <a:r>
                        <a:rPr lang="ru-RU" sz="1200" b="0" baseline="0" dirty="0" smtClean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200" b="0" baseline="0" dirty="0" err="1" smtClean="0">
                          <a:latin typeface="Arial Narrow" panose="020B0606020202030204" pitchFamily="34" charset="0"/>
                        </a:rPr>
                        <a:t>құндылықтары</a:t>
                      </a:r>
                      <a:r>
                        <a:rPr lang="ru-RU" sz="1200" b="0" baseline="0" dirty="0" smtClean="0">
                          <a:latin typeface="Arial Narrow" panose="020B0606020202030204" pitchFamily="34" charset="0"/>
                        </a:rPr>
                        <a:t>, </a:t>
                      </a:r>
                      <a:r>
                        <a:rPr lang="ru-RU" sz="1200" b="0" baseline="0" dirty="0" err="1" smtClean="0">
                          <a:latin typeface="Arial Narrow" panose="020B0606020202030204" pitchFamily="34" charset="0"/>
                        </a:rPr>
                        <a:t>идеялары</a:t>
                      </a:r>
                      <a:r>
                        <a:rPr lang="ru-RU" sz="1200" b="0" baseline="0" dirty="0" smtClean="0">
                          <a:latin typeface="Arial Narrow" panose="020B0606020202030204" pitchFamily="34" charset="0"/>
                        </a:rPr>
                        <a:t> мен </a:t>
                      </a:r>
                      <a:r>
                        <a:rPr lang="ru-RU" sz="1200" b="0" baseline="0" dirty="0" err="1" smtClean="0">
                          <a:latin typeface="Arial Narrow" panose="020B0606020202030204" pitchFamily="34" charset="0"/>
                        </a:rPr>
                        <a:t>жалпы</a:t>
                      </a:r>
                      <a:r>
                        <a:rPr lang="ru-RU" sz="1200" b="0" baseline="0" dirty="0" smtClean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200" b="0" baseline="0" dirty="0" err="1" smtClean="0">
                          <a:latin typeface="Arial Narrow" panose="020B0606020202030204" pitchFamily="34" charset="0"/>
                        </a:rPr>
                        <a:t>ісіне</a:t>
                      </a:r>
                      <a:r>
                        <a:rPr lang="ru-RU" sz="1200" b="0" baseline="0" dirty="0" smtClean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200" b="0" baseline="0" dirty="0" err="1" smtClean="0">
                          <a:latin typeface="Arial Narrow" panose="020B0606020202030204" pitchFamily="34" charset="0"/>
                        </a:rPr>
                        <a:t>деген</a:t>
                      </a:r>
                      <a:r>
                        <a:rPr lang="ru-RU" sz="1200" b="0" baseline="0" dirty="0" smtClean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200" b="0" baseline="0" dirty="0" err="1" smtClean="0">
                          <a:latin typeface="Arial Narrow" panose="020B0606020202030204" pitchFamily="34" charset="0"/>
                        </a:rPr>
                        <a:t>адалдық</a:t>
                      </a:r>
                      <a:r>
                        <a:rPr lang="ru-RU" sz="1200" b="0" baseline="0" dirty="0" smtClean="0">
                          <a:latin typeface="Arial Narrow" panose="020B0606020202030204" pitchFamily="34" charset="0"/>
                        </a:rPr>
                        <a:t>, </a:t>
                      </a:r>
                      <a:r>
                        <a:rPr lang="ru-RU" sz="1200" b="0" baseline="0" dirty="0" err="1" smtClean="0">
                          <a:latin typeface="Arial Narrow" panose="020B0606020202030204" pitchFamily="34" charset="0"/>
                        </a:rPr>
                        <a:t>әлеуметтік</a:t>
                      </a:r>
                      <a:r>
                        <a:rPr lang="ru-RU" sz="1200" b="0" baseline="0" dirty="0" smtClean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200" b="0" baseline="0" dirty="0" err="1" smtClean="0">
                          <a:latin typeface="Arial Narrow" panose="020B0606020202030204" pitchFamily="34" charset="0"/>
                        </a:rPr>
                        <a:t>жауапкершілік</a:t>
                      </a:r>
                      <a:r>
                        <a:rPr lang="ru-RU" sz="1200" b="0" dirty="0" smtClean="0">
                          <a:latin typeface="Arial Narrow" panose="020B0606020202030204" pitchFamily="34" charset="0"/>
                        </a:rPr>
                        <a:t>)</a:t>
                      </a:r>
                      <a:endParaRPr lang="ru-RU" sz="1200" b="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15445">
                <a:tc>
                  <a:txBody>
                    <a:bodyPr/>
                    <a:lstStyle/>
                    <a:p>
                      <a:r>
                        <a:rPr lang="ru-RU" sz="1600" kern="1200" dirty="0" err="1" smtClean="0">
                          <a:effectLst/>
                          <a:latin typeface="Arial Narrow" panose="020B0606020202030204" pitchFamily="34" charset="0"/>
                        </a:rPr>
                        <a:t>Еңбекқорлық</a:t>
                      </a:r>
                      <a:endParaRPr lang="ru-RU" sz="1600" kern="1200" dirty="0" smtClean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err="1" smtClean="0">
                          <a:effectLst/>
                          <a:latin typeface="Arial Narrow" panose="020B0606020202030204" pitchFamily="34" charset="0"/>
                        </a:rPr>
                        <a:t>Жалпыға</a:t>
                      </a:r>
                      <a:r>
                        <a:rPr lang="ru-RU" sz="1600" kern="1200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600" kern="1200" dirty="0" err="1" smtClean="0">
                          <a:effectLst/>
                          <a:latin typeface="Arial Narrow" panose="020B0606020202030204" pitchFamily="34" charset="0"/>
                        </a:rPr>
                        <a:t>ортақ</a:t>
                      </a:r>
                      <a:r>
                        <a:rPr lang="ru-RU" sz="1600" kern="1200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600" kern="1200" dirty="0" err="1" smtClean="0">
                          <a:effectLst/>
                          <a:latin typeface="Arial Narrow" panose="020B0606020202030204" pitchFamily="34" charset="0"/>
                        </a:rPr>
                        <a:t>Еңбек</a:t>
                      </a:r>
                      <a:r>
                        <a:rPr lang="ru-RU" sz="1600" kern="1200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600" kern="1200" dirty="0" err="1" smtClean="0">
                          <a:effectLst/>
                          <a:latin typeface="Arial Narrow" panose="020B0606020202030204" pitchFamily="34" charset="0"/>
                        </a:rPr>
                        <a:t>Қоғамы</a:t>
                      </a:r>
                      <a:endParaRPr lang="ru-RU" sz="1600" kern="1200" dirty="0" smtClean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err="1" smtClean="0">
                          <a:effectLst/>
                          <a:latin typeface="Arial Narrow" panose="020B0606020202030204" pitchFamily="34" charset="0"/>
                        </a:rPr>
                        <a:t>Индустриализациялау</a:t>
                      </a:r>
                      <a:r>
                        <a:rPr lang="ru-RU" sz="1600" kern="1200" dirty="0" smtClean="0">
                          <a:effectLst/>
                          <a:latin typeface="Arial Narrow" panose="020B0606020202030204" pitchFamily="34" charset="0"/>
                        </a:rPr>
                        <a:t> мен </a:t>
                      </a:r>
                      <a:r>
                        <a:rPr lang="ru-RU" sz="1600" kern="1200" dirty="0" err="1" smtClean="0">
                          <a:effectLst/>
                          <a:latin typeface="Arial Narrow" panose="020B0606020202030204" pitchFamily="34" charset="0"/>
                        </a:rPr>
                        <a:t>инновациялар</a:t>
                      </a:r>
                      <a:r>
                        <a:rPr lang="ru-RU" sz="1600" kern="1200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600" kern="1200" dirty="0" err="1" smtClean="0">
                          <a:effectLst/>
                          <a:latin typeface="Arial Narrow" panose="020B0606020202030204" pitchFamily="34" charset="0"/>
                        </a:rPr>
                        <a:t>негізіндегі</a:t>
                      </a:r>
                      <a:r>
                        <a:rPr lang="ru-RU" sz="1600" kern="1200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600" kern="1200" dirty="0" err="1" smtClean="0">
                          <a:effectLst/>
                          <a:latin typeface="Arial Narrow" panose="020B0606020202030204" pitchFamily="34" charset="0"/>
                        </a:rPr>
                        <a:t>экономикалық</a:t>
                      </a:r>
                      <a:r>
                        <a:rPr lang="ru-RU" sz="1600" kern="1200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600" kern="1200" dirty="0" err="1" smtClean="0">
                          <a:effectLst/>
                          <a:latin typeface="Arial Narrow" panose="020B0606020202030204" pitchFamily="34" charset="0"/>
                        </a:rPr>
                        <a:t>өсу</a:t>
                      </a:r>
                      <a:endParaRPr lang="ru-RU" sz="16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1" dirty="0" err="1" smtClean="0">
                          <a:latin typeface="Arial Narrow" panose="020B0606020202030204" pitchFamily="34" charset="0"/>
                        </a:rPr>
                        <a:t>Еңбек</a:t>
                      </a:r>
                      <a:r>
                        <a:rPr lang="ru-RU" sz="1600" b="1" i="1" dirty="0" smtClean="0">
                          <a:latin typeface="Arial Narrow" panose="020B0606020202030204" pitchFamily="34" charset="0"/>
                        </a:rPr>
                        <a:t> пен </a:t>
                      </a:r>
                      <a:r>
                        <a:rPr lang="ru-RU" sz="1600" b="1" i="1" dirty="0" err="1" smtClean="0">
                          <a:latin typeface="Arial Narrow" panose="020B0606020202030204" pitchFamily="34" charset="0"/>
                        </a:rPr>
                        <a:t>шығармашылық</a:t>
                      </a:r>
                      <a:r>
                        <a:rPr lang="ru-RU" sz="1600" b="1" i="1" dirty="0" smtClean="0">
                          <a:latin typeface="Arial Narrow" panose="020B0606020202030204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200" b="0" dirty="0" smtClean="0">
                          <a:latin typeface="Arial Narrow" panose="020B0606020202030204" pitchFamily="34" charset="0"/>
                        </a:rPr>
                        <a:t>(</a:t>
                      </a:r>
                      <a:r>
                        <a:rPr lang="ru-RU" sz="1200" b="0" dirty="0" err="1" smtClean="0">
                          <a:latin typeface="Arial Narrow" panose="020B0606020202030204" pitchFamily="34" charset="0"/>
                        </a:rPr>
                        <a:t>өзінің</a:t>
                      </a:r>
                      <a:r>
                        <a:rPr lang="ru-RU" sz="1200" b="0" dirty="0" smtClean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200" b="0" dirty="0" err="1" smtClean="0">
                          <a:latin typeface="Arial Narrow" panose="020B0606020202030204" pitchFamily="34" charset="0"/>
                        </a:rPr>
                        <a:t>жұмысын</a:t>
                      </a:r>
                      <a:r>
                        <a:rPr lang="ru-RU" sz="1200" b="0" baseline="0" dirty="0" smtClean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200" b="0" baseline="0" dirty="0" err="1" smtClean="0">
                          <a:latin typeface="Arial Narrow" panose="020B0606020202030204" pitchFamily="34" charset="0"/>
                        </a:rPr>
                        <a:t>ұйымдастыра</a:t>
                      </a:r>
                      <a:r>
                        <a:rPr lang="ru-RU" sz="1200" b="0" baseline="0" dirty="0" smtClean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200" b="0" baseline="0" dirty="0" err="1" smtClean="0">
                          <a:latin typeface="Arial Narrow" panose="020B0606020202030204" pitchFamily="34" charset="0"/>
                        </a:rPr>
                        <a:t>білу</a:t>
                      </a:r>
                      <a:r>
                        <a:rPr lang="ru-RU" sz="1200" b="0" baseline="0" dirty="0" smtClean="0">
                          <a:latin typeface="Arial Narrow" panose="020B0606020202030204" pitchFamily="34" charset="0"/>
                        </a:rPr>
                        <a:t>, </a:t>
                      </a:r>
                      <a:r>
                        <a:rPr lang="ru-RU" sz="1200" b="0" baseline="0" dirty="0" err="1" smtClean="0">
                          <a:latin typeface="Arial Narrow" panose="020B0606020202030204" pitchFamily="34" charset="0"/>
                        </a:rPr>
                        <a:t>белсенділік</a:t>
                      </a:r>
                      <a:r>
                        <a:rPr lang="ru-RU" sz="1200" b="0" baseline="0" dirty="0" smtClean="0">
                          <a:latin typeface="Arial Narrow" panose="020B0606020202030204" pitchFamily="34" charset="0"/>
                        </a:rPr>
                        <a:t>, </a:t>
                      </a:r>
                      <a:r>
                        <a:rPr lang="ru-RU" sz="1200" b="0" baseline="0" dirty="0" err="1" smtClean="0">
                          <a:latin typeface="Arial Narrow" panose="020B0606020202030204" pitchFamily="34" charset="0"/>
                        </a:rPr>
                        <a:t>ынталылық</a:t>
                      </a:r>
                      <a:r>
                        <a:rPr lang="ru-RU" sz="1200" b="0" baseline="0" dirty="0" smtClean="0">
                          <a:latin typeface="Arial Narrow" panose="020B0606020202030204" pitchFamily="34" charset="0"/>
                        </a:rPr>
                        <a:t>, </a:t>
                      </a:r>
                      <a:r>
                        <a:rPr lang="ru-RU" sz="1200" b="0" baseline="0" dirty="0" err="1" smtClean="0">
                          <a:latin typeface="Arial Narrow" panose="020B0606020202030204" pitchFamily="34" charset="0"/>
                        </a:rPr>
                        <a:t>адалдық</a:t>
                      </a:r>
                      <a:r>
                        <a:rPr lang="ru-RU" sz="1200" b="0" baseline="0" dirty="0" smtClean="0">
                          <a:latin typeface="Arial Narrow" panose="020B0606020202030204" pitchFamily="34" charset="0"/>
                        </a:rPr>
                        <a:t>, </a:t>
                      </a:r>
                      <a:r>
                        <a:rPr lang="ru-RU" sz="1200" b="0" baseline="0" dirty="0" err="1" smtClean="0">
                          <a:latin typeface="Arial Narrow" panose="020B0606020202030204" pitchFamily="34" charset="0"/>
                        </a:rPr>
                        <a:t>жұмысқа</a:t>
                      </a:r>
                      <a:r>
                        <a:rPr lang="ru-RU" sz="1200" b="0" baseline="0" dirty="0" smtClean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200" b="0" baseline="0" dirty="0" err="1" smtClean="0">
                          <a:latin typeface="Arial Narrow" panose="020B0606020202030204" pitchFamily="34" charset="0"/>
                        </a:rPr>
                        <a:t>деген</a:t>
                      </a:r>
                      <a:r>
                        <a:rPr lang="ru-RU" sz="1200" b="0" baseline="0" dirty="0" smtClean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200" b="0" baseline="0" dirty="0" err="1" smtClean="0">
                          <a:latin typeface="Arial Narrow" panose="020B0606020202030204" pitchFamily="34" charset="0"/>
                        </a:rPr>
                        <a:t>қызығушылық</a:t>
                      </a:r>
                      <a:r>
                        <a:rPr lang="ru-RU" sz="1200" b="0" baseline="0" dirty="0" smtClean="0">
                          <a:latin typeface="Arial Narrow" panose="020B0606020202030204" pitchFamily="34" charset="0"/>
                        </a:rPr>
                        <a:t>, </a:t>
                      </a:r>
                      <a:r>
                        <a:rPr lang="ru-RU" sz="1200" b="0" baseline="0" dirty="0" err="1" smtClean="0">
                          <a:latin typeface="Arial Narrow" panose="020B0606020202030204" pitchFamily="34" charset="0"/>
                        </a:rPr>
                        <a:t>үздік</a:t>
                      </a:r>
                      <a:r>
                        <a:rPr lang="ru-RU" sz="1200" b="0" baseline="0" dirty="0" smtClean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200" b="0" baseline="0" dirty="0" err="1" smtClean="0">
                          <a:latin typeface="Arial Narrow" panose="020B0606020202030204" pitchFamily="34" charset="0"/>
                        </a:rPr>
                        <a:t>нәтижеге</a:t>
                      </a:r>
                      <a:r>
                        <a:rPr lang="ru-RU" sz="1200" b="0" baseline="0" dirty="0" smtClean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200" b="0" baseline="0" dirty="0" err="1" smtClean="0">
                          <a:latin typeface="Arial Narrow" panose="020B0606020202030204" pitchFamily="34" charset="0"/>
                        </a:rPr>
                        <a:t>қол</a:t>
                      </a:r>
                      <a:r>
                        <a:rPr lang="ru-RU" sz="1200" b="0" baseline="0" dirty="0" smtClean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200" b="0" baseline="0" dirty="0" err="1" smtClean="0">
                          <a:latin typeface="Arial Narrow" panose="020B0606020202030204" pitchFamily="34" charset="0"/>
                        </a:rPr>
                        <a:t>жеткізу</a:t>
                      </a:r>
                      <a:r>
                        <a:rPr lang="ru-RU" sz="1200" b="0" baseline="0" dirty="0" smtClean="0">
                          <a:latin typeface="Arial Narrow" panose="020B0606020202030204" pitchFamily="34" charset="0"/>
                        </a:rPr>
                        <a:t>, </a:t>
                      </a:r>
                      <a:r>
                        <a:rPr lang="ru-RU" sz="1200" b="0" baseline="0" dirty="0" err="1" smtClean="0">
                          <a:latin typeface="Arial Narrow" panose="020B0606020202030204" pitchFamily="34" charset="0"/>
                        </a:rPr>
                        <a:t>ұждандылық</a:t>
                      </a:r>
                      <a:r>
                        <a:rPr lang="ru-RU" sz="1200" b="0" baseline="0" dirty="0" smtClean="0">
                          <a:latin typeface="Arial Narrow" panose="020B0606020202030204" pitchFamily="34" charset="0"/>
                        </a:rPr>
                        <a:t>, </a:t>
                      </a:r>
                      <a:r>
                        <a:rPr lang="ru-RU" sz="1200" b="0" baseline="0" dirty="0" err="1" smtClean="0">
                          <a:latin typeface="Arial Narrow" panose="020B0606020202030204" pitchFamily="34" charset="0"/>
                        </a:rPr>
                        <a:t>ынта</a:t>
                      </a:r>
                      <a:r>
                        <a:rPr lang="ru-RU" sz="1200" b="0" dirty="0" smtClean="0">
                          <a:latin typeface="Arial Narrow" panose="020B0606020202030204" pitchFamily="34" charset="0"/>
                        </a:rPr>
                        <a:t>)</a:t>
                      </a:r>
                      <a:endParaRPr lang="ru-RU" sz="1200" b="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60820">
                <a:tc>
                  <a:txBody>
                    <a:bodyPr/>
                    <a:lstStyle/>
                    <a:p>
                      <a:r>
                        <a:rPr lang="ru-RU" sz="1600" kern="1200" dirty="0" err="1" smtClean="0">
                          <a:effectLst/>
                          <a:latin typeface="Arial Narrow" panose="020B0606020202030204" pitchFamily="34" charset="0"/>
                        </a:rPr>
                        <a:t>Азаматтық</a:t>
                      </a:r>
                      <a:r>
                        <a:rPr lang="ru-RU" sz="1600" kern="1200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600" kern="1200" dirty="0" err="1" smtClean="0">
                          <a:effectLst/>
                          <a:latin typeface="Arial Narrow" panose="020B0606020202030204" pitchFamily="34" charset="0"/>
                        </a:rPr>
                        <a:t>теңдік</a:t>
                      </a:r>
                      <a:endParaRPr lang="ru-RU" sz="1600" kern="1200" dirty="0" smtClean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err="1" smtClean="0">
                          <a:effectLst/>
                          <a:latin typeface="Arial Narrow" panose="020B0606020202030204" pitchFamily="34" charset="0"/>
                        </a:rPr>
                        <a:t>Толеранттылық</a:t>
                      </a:r>
                      <a:endParaRPr lang="ru-RU" sz="1600" kern="1200" dirty="0" smtClean="0">
                        <a:effectLst/>
                        <a:latin typeface="Arial Narrow" panose="020B0606020202030204" pitchFamily="34" charset="0"/>
                      </a:endParaRPr>
                    </a:p>
                    <a:p>
                      <a:r>
                        <a:rPr lang="ru-RU" sz="1600" kern="1200" dirty="0" err="1" smtClean="0">
                          <a:effectLst/>
                          <a:latin typeface="Arial Narrow" panose="020B0606020202030204" pitchFamily="34" charset="0"/>
                        </a:rPr>
                        <a:t>Тарих</a:t>
                      </a:r>
                      <a:r>
                        <a:rPr lang="ru-RU" sz="1600" kern="1200" dirty="0" smtClean="0">
                          <a:effectLst/>
                          <a:latin typeface="Arial Narrow" panose="020B0606020202030204" pitchFamily="34" charset="0"/>
                        </a:rPr>
                        <a:t>, </a:t>
                      </a:r>
                      <a:r>
                        <a:rPr lang="ru-RU" sz="1600" kern="1200" dirty="0" err="1" smtClean="0">
                          <a:effectLst/>
                          <a:latin typeface="Arial Narrow" panose="020B0606020202030204" pitchFamily="34" charset="0"/>
                        </a:rPr>
                        <a:t>мәдениет</a:t>
                      </a:r>
                      <a:r>
                        <a:rPr lang="ru-RU" sz="1600" kern="1200" dirty="0" smtClean="0">
                          <a:effectLst/>
                          <a:latin typeface="Arial Narrow" panose="020B0606020202030204" pitchFamily="34" charset="0"/>
                        </a:rPr>
                        <a:t> пен </a:t>
                      </a:r>
                      <a:r>
                        <a:rPr lang="ru-RU" sz="1600" kern="1200" dirty="0" err="1" smtClean="0">
                          <a:effectLst/>
                          <a:latin typeface="Arial Narrow" panose="020B0606020202030204" pitchFamily="34" charset="0"/>
                        </a:rPr>
                        <a:t>тілдің</a:t>
                      </a:r>
                      <a:r>
                        <a:rPr lang="ru-RU" sz="1600" kern="1200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600" kern="1200" dirty="0" err="1" smtClean="0">
                          <a:effectLst/>
                          <a:latin typeface="Arial Narrow" panose="020B0606020202030204" pitchFamily="34" charset="0"/>
                        </a:rPr>
                        <a:t>ортақтығы</a:t>
                      </a:r>
                      <a:endParaRPr lang="ru-RU" sz="1600" kern="1200" dirty="0" smtClean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1" dirty="0" err="1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Құрмет</a:t>
                      </a:r>
                      <a:endParaRPr lang="ru-RU" sz="1400" b="1" i="1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  <a:p>
                      <a:pPr algn="ctr"/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(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толеранттылық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, гуманизм,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қоршаған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әлемге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деген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оң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көзқарас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,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ата-анаға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,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отбасына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,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үлкендерге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және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достарға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жылы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сезімді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білдіру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және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қамқоршылық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таныту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)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err="1" smtClean="0">
                          <a:effectLst/>
                          <a:latin typeface="Arial Narrow" panose="020B0606020202030204" pitchFamily="34" charset="0"/>
                        </a:rPr>
                        <a:t>Жалпы</a:t>
                      </a:r>
                      <a:r>
                        <a:rPr lang="ru-RU" sz="1600" kern="1200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600" kern="1200" dirty="0" err="1" smtClean="0">
                          <a:effectLst/>
                          <a:latin typeface="Arial Narrow" panose="020B0606020202030204" pitchFamily="34" charset="0"/>
                        </a:rPr>
                        <a:t>дүниежүзілік</a:t>
                      </a:r>
                      <a:r>
                        <a:rPr lang="ru-RU" sz="1600" kern="1200" baseline="0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600" kern="1200" baseline="0" dirty="0" err="1" smtClean="0">
                          <a:effectLst/>
                          <a:latin typeface="Arial Narrow" panose="020B0606020202030204" pitchFamily="34" charset="0"/>
                        </a:rPr>
                        <a:t>және</a:t>
                      </a:r>
                      <a:r>
                        <a:rPr lang="ru-RU" sz="1600" kern="1200" baseline="0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600" kern="1200" baseline="0" dirty="0" err="1" smtClean="0">
                          <a:effectLst/>
                          <a:latin typeface="Arial Narrow" panose="020B0606020202030204" pitchFamily="34" charset="0"/>
                        </a:rPr>
                        <a:t>аймақтық</a:t>
                      </a:r>
                      <a:r>
                        <a:rPr lang="ru-RU" sz="1600" kern="1200" baseline="0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600" kern="1200" baseline="0" dirty="0" err="1" smtClean="0">
                          <a:effectLst/>
                          <a:latin typeface="Arial Narrow" panose="020B0606020202030204" pitchFamily="34" charset="0"/>
                        </a:rPr>
                        <a:t>мәселелерді</a:t>
                      </a:r>
                      <a:r>
                        <a:rPr lang="ru-RU" sz="1600" kern="1200" baseline="0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600" kern="1200" baseline="0" dirty="0" err="1" smtClean="0">
                          <a:effectLst/>
                          <a:latin typeface="Arial Narrow" panose="020B0606020202030204" pitchFamily="34" charset="0"/>
                        </a:rPr>
                        <a:t>шешуде</a:t>
                      </a:r>
                      <a:r>
                        <a:rPr lang="ru-RU" sz="1600" kern="1200" baseline="0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600" kern="1200" baseline="0" dirty="0" err="1" smtClean="0">
                          <a:effectLst/>
                          <a:latin typeface="Arial Narrow" panose="020B0606020202030204" pitchFamily="34" charset="0"/>
                        </a:rPr>
                        <a:t>ұлттық</a:t>
                      </a:r>
                      <a:r>
                        <a:rPr lang="ru-RU" sz="1600" kern="1200" baseline="0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600" kern="1200" baseline="0" dirty="0" err="1" smtClean="0">
                          <a:effectLst/>
                          <a:latin typeface="Arial Narrow" panose="020B0606020202030204" pitchFamily="34" charset="0"/>
                        </a:rPr>
                        <a:t>қауіпсіздік</a:t>
                      </a:r>
                      <a:r>
                        <a:rPr lang="ru-RU" sz="1600" kern="1200" baseline="0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600" kern="1200" baseline="0" dirty="0" err="1" smtClean="0">
                          <a:effectLst/>
                          <a:latin typeface="Arial Narrow" panose="020B0606020202030204" pitchFamily="34" charset="0"/>
                        </a:rPr>
                        <a:t>және</a:t>
                      </a:r>
                      <a:r>
                        <a:rPr lang="ru-RU" sz="1600" kern="1200" baseline="0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600" kern="1200" baseline="0" dirty="0" err="1" smtClean="0">
                          <a:effectLst/>
                          <a:latin typeface="Arial Narrow" panose="020B0606020202030204" pitchFamily="34" charset="0"/>
                        </a:rPr>
                        <a:t>біздің</a:t>
                      </a:r>
                      <a:r>
                        <a:rPr lang="ru-RU" sz="1600" kern="1200" baseline="0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600" kern="1200" baseline="0" dirty="0" err="1" smtClean="0">
                          <a:effectLst/>
                          <a:latin typeface="Arial Narrow" panose="020B0606020202030204" pitchFamily="34" charset="0"/>
                        </a:rPr>
                        <a:t>мемлекеттің</a:t>
                      </a:r>
                      <a:r>
                        <a:rPr lang="ru-RU" sz="1600" kern="1200" baseline="0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600" kern="1200" baseline="0" dirty="0" err="1" smtClean="0">
                          <a:effectLst/>
                          <a:latin typeface="Arial Narrow" panose="020B0606020202030204" pitchFamily="34" charset="0"/>
                        </a:rPr>
                        <a:t>жаһандық</a:t>
                      </a:r>
                      <a:r>
                        <a:rPr lang="ru-RU" sz="1600" kern="1200" baseline="0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600" kern="1200" baseline="0" dirty="0" err="1" smtClean="0">
                          <a:effectLst/>
                          <a:latin typeface="Arial Narrow" panose="020B0606020202030204" pitchFamily="34" charset="0"/>
                        </a:rPr>
                        <a:t>қатысуы</a:t>
                      </a:r>
                      <a:r>
                        <a:rPr lang="ru-RU" sz="1600" kern="1200" baseline="0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endParaRPr lang="ru-RU" sz="16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1" dirty="0" err="1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Ықпалдастық</a:t>
                      </a:r>
                      <a:endParaRPr lang="ru-RU" sz="1400" b="1" i="1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(</a:t>
                      </a:r>
                      <a:r>
                        <a:rPr lang="ru-RU" sz="1200" b="0" dirty="0" err="1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ортақ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мақсаттарға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жету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үшін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адамдармен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келісіп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және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үйлесімді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жұмыс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жасауға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ұмтылу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,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оларды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қолдау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және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оларға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көмек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көрсету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даярлығы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,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сенім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)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4641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err="1" smtClean="0">
                          <a:effectLst/>
                          <a:latin typeface="Arial Narrow" panose="020B0606020202030204" pitchFamily="34" charset="0"/>
                        </a:rPr>
                        <a:t>Шынайылылық</a:t>
                      </a:r>
                      <a:endParaRPr lang="ru-RU" sz="1600" dirty="0" smtClean="0">
                        <a:latin typeface="Arial Narrow" panose="020B060602020203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err="1" smtClean="0">
                          <a:effectLst/>
                          <a:latin typeface="Arial Narrow" panose="020B0606020202030204" pitchFamily="34" charset="0"/>
                        </a:rPr>
                        <a:t>Зайырлы</a:t>
                      </a:r>
                      <a:r>
                        <a:rPr lang="ru-RU" sz="1600" kern="1200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600" kern="1200" dirty="0" err="1" smtClean="0">
                          <a:effectLst/>
                          <a:latin typeface="Arial Narrow" panose="020B0606020202030204" pitchFamily="34" charset="0"/>
                        </a:rPr>
                        <a:t>қоғам</a:t>
                      </a:r>
                      <a:r>
                        <a:rPr lang="ru-RU" sz="1600" kern="1200" dirty="0" smtClean="0">
                          <a:effectLst/>
                          <a:latin typeface="Arial Narrow" panose="020B0606020202030204" pitchFamily="34" charset="0"/>
                        </a:rPr>
                        <a:t> мен </a:t>
                      </a:r>
                      <a:r>
                        <a:rPr lang="ru-RU" sz="1600" kern="1200" dirty="0" err="1" smtClean="0">
                          <a:effectLst/>
                          <a:latin typeface="Arial Narrow" panose="020B0606020202030204" pitchFamily="34" charset="0"/>
                        </a:rPr>
                        <a:t>жоғары</a:t>
                      </a:r>
                      <a:r>
                        <a:rPr lang="ru-RU" sz="1600" kern="1200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600" kern="1200" dirty="0" err="1" smtClean="0">
                          <a:effectLst/>
                          <a:latin typeface="Arial Narrow" panose="020B0606020202030204" pitchFamily="34" charset="0"/>
                        </a:rPr>
                        <a:t>руханият</a:t>
                      </a:r>
                      <a:endParaRPr lang="ru-RU" sz="1600" kern="1200" dirty="0" smtClean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baseline="0" dirty="0" err="1" smtClean="0">
                          <a:effectLst/>
                          <a:latin typeface="Arial Narrow" panose="020B0606020202030204" pitchFamily="34" charset="0"/>
                        </a:rPr>
                        <a:t>Біздің</a:t>
                      </a:r>
                      <a:r>
                        <a:rPr lang="ru-RU" sz="1600" kern="1200" baseline="0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600" kern="1200" baseline="0" dirty="0" err="1" smtClean="0">
                          <a:effectLst/>
                          <a:latin typeface="Arial Narrow" panose="020B0606020202030204" pitchFamily="34" charset="0"/>
                        </a:rPr>
                        <a:t>қоғамдағы</a:t>
                      </a:r>
                      <a:r>
                        <a:rPr lang="ru-RU" sz="1600" kern="1200" baseline="0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600" kern="1200" baseline="0" dirty="0" err="1" smtClean="0">
                          <a:effectLst/>
                          <a:latin typeface="Arial Narrow" panose="020B0606020202030204" pitchFamily="34" charset="0"/>
                        </a:rPr>
                        <a:t>ұлттық</a:t>
                      </a:r>
                      <a:r>
                        <a:rPr lang="ru-RU" sz="1600" kern="1200" baseline="0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600" kern="1200" baseline="0" dirty="0" err="1" smtClean="0">
                          <a:effectLst/>
                          <a:latin typeface="Arial Narrow" panose="020B0606020202030204" pitchFamily="34" charset="0"/>
                        </a:rPr>
                        <a:t>бірлік</a:t>
                      </a:r>
                      <a:r>
                        <a:rPr lang="ru-RU" sz="1600" kern="1200" baseline="0" dirty="0" smtClean="0">
                          <a:effectLst/>
                          <a:latin typeface="Arial Narrow" panose="020B0606020202030204" pitchFamily="34" charset="0"/>
                        </a:rPr>
                        <a:t>, </a:t>
                      </a:r>
                      <a:r>
                        <a:rPr lang="ru-RU" sz="1600" kern="1200" baseline="0" dirty="0" err="1" smtClean="0">
                          <a:effectLst/>
                          <a:latin typeface="Arial Narrow" panose="020B0606020202030204" pitchFamily="34" charset="0"/>
                        </a:rPr>
                        <a:t>бейбітшілік</a:t>
                      </a:r>
                      <a:r>
                        <a:rPr lang="ru-RU" sz="1600" kern="1200" baseline="0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600" kern="1200" baseline="0" dirty="0" err="1" smtClean="0">
                          <a:effectLst/>
                          <a:latin typeface="Arial Narrow" panose="020B0606020202030204" pitchFamily="34" charset="0"/>
                        </a:rPr>
                        <a:t>және</a:t>
                      </a:r>
                      <a:r>
                        <a:rPr lang="ru-RU" sz="1600" kern="1200" baseline="0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600" kern="1200" baseline="0" dirty="0" err="1" smtClean="0">
                          <a:effectLst/>
                          <a:latin typeface="Arial Narrow" panose="020B0606020202030204" pitchFamily="34" charset="0"/>
                        </a:rPr>
                        <a:t>келісім</a:t>
                      </a:r>
                      <a:endParaRPr lang="ru-RU" sz="1600" kern="1200" dirty="0" smtClean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err="1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Ашықтық</a:t>
                      </a:r>
                      <a:endParaRPr lang="ru-RU" sz="1400" b="1" i="1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(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адалдық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, </a:t>
                      </a:r>
                      <a:r>
                        <a:rPr lang="ru-RU" sz="12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транспаренттілік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,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жеке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және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іскерлік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қатынастарда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шынайылылық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,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іске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деген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адал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қатынас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,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бөтен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пікірді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қабылдау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және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өзінің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көзқарасын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білдіру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қабілеті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58515">
                <a:tc>
                  <a:txBody>
                    <a:bodyPr/>
                    <a:lstStyle/>
                    <a:p>
                      <a:r>
                        <a:rPr lang="ru-RU" sz="1600" kern="1200" dirty="0" err="1" smtClean="0">
                          <a:effectLst/>
                          <a:latin typeface="Arial Narrow" panose="020B0606020202030204" pitchFamily="34" charset="0"/>
                        </a:rPr>
                        <a:t>Ғылымилық</a:t>
                      </a:r>
                      <a:r>
                        <a:rPr lang="ru-RU" sz="1600" kern="1200" dirty="0" smtClean="0">
                          <a:effectLst/>
                          <a:latin typeface="Arial Narrow" panose="020B0606020202030204" pitchFamily="34" charset="0"/>
                        </a:rPr>
                        <a:t> пен </a:t>
                      </a:r>
                      <a:r>
                        <a:rPr lang="ru-RU" sz="1600" kern="1200" dirty="0" err="1" smtClean="0">
                          <a:effectLst/>
                          <a:latin typeface="Arial Narrow" panose="020B0606020202030204" pitchFamily="34" charset="0"/>
                        </a:rPr>
                        <a:t>білім</a:t>
                      </a:r>
                      <a:r>
                        <a:rPr lang="ru-RU" sz="1600" kern="1200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600" kern="1200" dirty="0" err="1" smtClean="0">
                          <a:effectLst/>
                          <a:latin typeface="Arial Narrow" panose="020B0606020202030204" pitchFamily="34" charset="0"/>
                        </a:rPr>
                        <a:t>культі</a:t>
                      </a:r>
                      <a:endParaRPr lang="ru-RU" sz="16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1" dirty="0" err="1" smtClean="0">
                          <a:latin typeface="Arial Narrow" panose="020B0606020202030204" pitchFamily="34" charset="0"/>
                        </a:rPr>
                        <a:t>Өмір</a:t>
                      </a:r>
                      <a:r>
                        <a:rPr lang="ru-RU" sz="1600" b="1" i="1" dirty="0" smtClean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600" b="1" i="1" dirty="0" err="1" smtClean="0">
                          <a:latin typeface="Arial Narrow" panose="020B0606020202030204" pitchFamily="34" charset="0"/>
                        </a:rPr>
                        <a:t>бойы</a:t>
                      </a:r>
                      <a:r>
                        <a:rPr lang="ru-RU" sz="1600" b="1" i="1" dirty="0" smtClean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600" b="1" i="1" dirty="0" err="1" smtClean="0">
                          <a:latin typeface="Arial Narrow" panose="020B0606020202030204" pitchFamily="34" charset="0"/>
                        </a:rPr>
                        <a:t>білім</a:t>
                      </a:r>
                      <a:r>
                        <a:rPr lang="ru-RU" sz="1600" b="1" i="1" dirty="0" smtClean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600" b="1" i="1" dirty="0" err="1" smtClean="0">
                          <a:latin typeface="Arial Narrow" panose="020B0606020202030204" pitchFamily="34" charset="0"/>
                        </a:rPr>
                        <a:t>алу</a:t>
                      </a:r>
                      <a:endParaRPr lang="ru-RU" sz="1600" b="1" i="1" dirty="0" smtClean="0">
                        <a:latin typeface="Arial Narrow" panose="020B060602020203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(</a:t>
                      </a:r>
                      <a:r>
                        <a:rPr lang="ru-RU" sz="1200" b="0" dirty="0" err="1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оқуға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200" b="0" dirty="0" err="1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деген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ынталандыру,ғылыми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танымға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деген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құрмет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,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тұлға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әлеуетін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дамыту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,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өзінің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оқуына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деген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жауапкершілік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,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жоғары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икемділік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 rot="10800000" flipV="1">
            <a:off x="189273" y="6617727"/>
            <a:ext cx="882751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i="1" dirty="0" smtClean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*</a:t>
            </a:r>
            <a:r>
              <a:rPr lang="ru-RU" sz="1100" i="1" dirty="0" smtClean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1100" i="1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2014 </a:t>
            </a:r>
            <a:r>
              <a:rPr lang="ru-RU" sz="1100" i="1" dirty="0" err="1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жылғы</a:t>
            </a:r>
            <a:r>
              <a:rPr lang="ru-RU" sz="1100" i="1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17 </a:t>
            </a:r>
            <a:r>
              <a:rPr lang="ru-RU" sz="1100" i="1" dirty="0" err="1" smtClean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қаңтардағы</a:t>
            </a:r>
            <a:r>
              <a:rPr lang="ru-RU" sz="1100" i="1" dirty="0" smtClean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 ҚР </a:t>
            </a:r>
            <a:r>
              <a:rPr lang="ru-RU" sz="1100" i="1" dirty="0" err="1" smtClean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Президентінің</a:t>
            </a:r>
            <a:r>
              <a:rPr lang="ru-RU" sz="1100" i="1" dirty="0" smtClean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1100" dirty="0" smtClean="0"/>
              <a:t>«</a:t>
            </a:r>
            <a:r>
              <a:rPr lang="ru-RU" sz="1100" dirty="0" err="1" smtClean="0"/>
              <a:t>Қазақстан</a:t>
            </a:r>
            <a:r>
              <a:rPr lang="ru-RU" sz="1100" dirty="0" smtClean="0"/>
              <a:t> </a:t>
            </a:r>
            <a:r>
              <a:rPr lang="ru-RU" sz="1100" dirty="0" err="1"/>
              <a:t>жолы</a:t>
            </a:r>
            <a:r>
              <a:rPr lang="ru-RU" sz="1100" dirty="0"/>
              <a:t> - 2050: </a:t>
            </a:r>
            <a:r>
              <a:rPr lang="ru-RU" sz="1100" dirty="0" err="1"/>
              <a:t>бір</a:t>
            </a:r>
            <a:r>
              <a:rPr lang="ru-RU" sz="1100" dirty="0"/>
              <a:t> </a:t>
            </a:r>
            <a:r>
              <a:rPr lang="ru-RU" sz="1100" dirty="0" err="1"/>
              <a:t>мақсат</a:t>
            </a:r>
            <a:r>
              <a:rPr lang="ru-RU" sz="1100" dirty="0"/>
              <a:t>, </a:t>
            </a:r>
            <a:r>
              <a:rPr lang="ru-RU" sz="1100" dirty="0" err="1"/>
              <a:t>бір</a:t>
            </a:r>
            <a:r>
              <a:rPr lang="ru-RU" sz="1100" dirty="0"/>
              <a:t> </a:t>
            </a:r>
            <a:r>
              <a:rPr lang="ru-RU" sz="1100" dirty="0" err="1"/>
              <a:t>мүдде</a:t>
            </a:r>
            <a:r>
              <a:rPr lang="ru-RU" sz="1100" dirty="0"/>
              <a:t>, </a:t>
            </a:r>
            <a:r>
              <a:rPr lang="ru-RU" sz="1100" dirty="0" err="1"/>
              <a:t>бір</a:t>
            </a:r>
            <a:r>
              <a:rPr lang="ru-RU" sz="1100" dirty="0"/>
              <a:t> </a:t>
            </a:r>
            <a:r>
              <a:rPr lang="ru-RU" sz="1100" dirty="0" err="1"/>
              <a:t>болашақ</a:t>
            </a:r>
            <a:r>
              <a:rPr lang="ru-RU" sz="1100" dirty="0"/>
              <a:t>» </a:t>
            </a:r>
            <a:r>
              <a:rPr lang="ru-RU" sz="1100" dirty="0" err="1"/>
              <a:t>атты</a:t>
            </a:r>
            <a:r>
              <a:rPr lang="ru-RU" sz="1100" dirty="0"/>
              <a:t> </a:t>
            </a:r>
            <a:r>
              <a:rPr lang="ru-RU" sz="1100" dirty="0" err="1" smtClean="0"/>
              <a:t>жолдауынан</a:t>
            </a:r>
            <a:r>
              <a:rPr lang="ru-RU" sz="1100" i="1" dirty="0" smtClean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;</a:t>
            </a:r>
            <a:endParaRPr lang="ru-RU" sz="1100" i="1" dirty="0">
              <a:solidFill>
                <a:prstClr val="black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r>
              <a:rPr lang="ru-RU" sz="1100" i="1" dirty="0" smtClean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2015 </a:t>
            </a:r>
            <a:r>
              <a:rPr lang="ru-RU" sz="1100" i="1" dirty="0" err="1" smtClean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жылғы</a:t>
            </a:r>
            <a:r>
              <a:rPr lang="ru-RU" sz="1100" i="1" dirty="0" smtClean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29 </a:t>
            </a:r>
            <a:r>
              <a:rPr lang="ru-RU" sz="1100" i="1" dirty="0" err="1" smtClean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сәуірдегі</a:t>
            </a:r>
            <a:r>
              <a:rPr lang="ru-RU" sz="1100" i="1" dirty="0" smtClean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 smtClean="0"/>
              <a:t>Елбасының</a:t>
            </a:r>
            <a:r>
              <a:rPr lang="ru-RU" sz="1100" dirty="0" smtClean="0"/>
              <a:t> </a:t>
            </a:r>
            <a:r>
              <a:rPr lang="ru-RU" sz="1100" dirty="0" err="1"/>
              <a:t>ұлықтау</a:t>
            </a:r>
            <a:r>
              <a:rPr lang="ru-RU" sz="1100" dirty="0"/>
              <a:t> </a:t>
            </a:r>
            <a:r>
              <a:rPr lang="ru-RU" sz="1100" dirty="0" err="1" smtClean="0"/>
              <a:t>салтанатында</a:t>
            </a:r>
            <a:r>
              <a:rPr lang="ru-RU" sz="1100" dirty="0" smtClean="0"/>
              <a:t> </a:t>
            </a:r>
            <a:r>
              <a:rPr lang="ru-RU" sz="1100" dirty="0" err="1" smtClean="0"/>
              <a:t>Қазақстан</a:t>
            </a:r>
            <a:r>
              <a:rPr lang="ru-RU" sz="1100" dirty="0" smtClean="0"/>
              <a:t> </a:t>
            </a:r>
            <a:r>
              <a:rPr lang="ru-RU" sz="1100" dirty="0" err="1" smtClean="0"/>
              <a:t>Республикасы</a:t>
            </a:r>
            <a:r>
              <a:rPr lang="ru-RU" sz="1100" dirty="0" smtClean="0"/>
              <a:t> </a:t>
            </a:r>
            <a:r>
              <a:rPr lang="ru-RU" sz="1100" dirty="0" err="1" smtClean="0"/>
              <a:t>Президентінің</a:t>
            </a:r>
            <a:r>
              <a:rPr lang="ru-RU" sz="1100" dirty="0" smtClean="0"/>
              <a:t> </a:t>
            </a:r>
            <a:r>
              <a:rPr lang="ru-RU" sz="1100" dirty="0" err="1" smtClean="0"/>
              <a:t>баяндамасынан</a:t>
            </a:r>
            <a:r>
              <a:rPr lang="ru-RU" sz="1100" dirty="0"/>
              <a:t/>
            </a:r>
            <a:br>
              <a:rPr lang="ru-RU" sz="1100" dirty="0"/>
            </a:br>
            <a:endParaRPr lang="ru-RU" sz="1100" dirty="0">
              <a:solidFill>
                <a:prstClr val="black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758880" y="6356350"/>
            <a:ext cx="2133600" cy="365125"/>
          </a:xfrm>
        </p:spPr>
        <p:txBody>
          <a:bodyPr/>
          <a:lstStyle/>
          <a:p>
            <a:fld id="{18982B81-0758-4F7F-84B8-7FB537E20F1A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3419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3769</TotalTime>
  <Words>3708</Words>
  <Application>Microsoft Office PowerPoint</Application>
  <PresentationFormat>Экран (4:3)</PresentationFormat>
  <Paragraphs>587</Paragraphs>
  <Slides>31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9" baseType="lpstr">
      <vt:lpstr>Arial</vt:lpstr>
      <vt:lpstr>Arial Narrow</vt:lpstr>
      <vt:lpstr>Calibri</vt:lpstr>
      <vt:lpstr>Cambria</vt:lpstr>
      <vt:lpstr>Symbol</vt:lpstr>
      <vt:lpstr>Times New Roman</vt:lpstr>
      <vt:lpstr>Wingdings</vt:lpstr>
      <vt:lpstr>Тема Office</vt:lpstr>
      <vt:lpstr>Мектептегі білім беру мазмұнын жаңарту</vt:lpstr>
      <vt:lpstr>Білім беру саласындағы өзгерістерге әсер ететін факторлар</vt:lpstr>
      <vt:lpstr>Білім берудің заманауи парадигмасы</vt:lpstr>
      <vt:lpstr>Презентация PowerPoint</vt:lpstr>
      <vt:lpstr> Мектептегі білім берудің күтілетін нәтижелері</vt:lpstr>
      <vt:lpstr>Орта білім берудің деңгейлері</vt:lpstr>
      <vt:lpstr>Презентация PowerPoint</vt:lpstr>
      <vt:lpstr>Презентация PowerPoint</vt:lpstr>
      <vt:lpstr>Презентация PowerPoint</vt:lpstr>
      <vt:lpstr>   Іс-әрекеттік тәсілдеме    </vt:lpstr>
      <vt:lpstr>Білім беру салалары бойынша күтілетін нәтижелер</vt:lpstr>
      <vt:lpstr>Пәндер бойынша күтілетін нәтижелерді анықтау тәсілдемесі </vt:lpstr>
      <vt:lpstr>Сутоға сәйкес (2013)</vt:lpstr>
      <vt:lpstr>Презентация PowerPoint</vt:lpstr>
      <vt:lpstr>Презентация PowerPoint</vt:lpstr>
      <vt:lpstr>Презентация PowerPoint</vt:lpstr>
      <vt:lpstr>Оқытудағы кіріктірілген тәсілдеме </vt:lpstr>
      <vt:lpstr>Ортақ тақырыптар. Мысал</vt:lpstr>
      <vt:lpstr>Төмендегілер арқылы үш тілде білім беруді іске асыруеализация  трехъязычного образования    ЧЕРЕЗ:</vt:lpstr>
      <vt:lpstr>Презентация PowerPoint</vt:lpstr>
      <vt:lpstr>Үш тілде білім беру:  пәндік-тілдік кіріктірілген оқыту (СLIL/CBI)</vt:lpstr>
      <vt:lpstr>БІЛІМ БЕРУДІҢ МЕМЛЕКЕТТІК ЖАЛПЫҒА МІНДЕТТІ БІЛІМ БЕРУ СТАНДАРТЫ Білім салалары бойынша оқушыларды даярлау деңгейіне қойылатын талаптар</vt:lpstr>
      <vt:lpstr>Презентация PowerPoint</vt:lpstr>
      <vt:lpstr>Белсенді оқыту:  мұғалім мен оқушының рөлі</vt:lpstr>
      <vt:lpstr>Презентация PowerPoint</vt:lpstr>
      <vt:lpstr>Презентация PowerPoint</vt:lpstr>
      <vt:lpstr>Презентация PowerPoint</vt:lpstr>
      <vt:lpstr>Презентация PowerPoint</vt:lpstr>
      <vt:lpstr>Организация обучения  на трех языках</vt:lpstr>
      <vt:lpstr>Профильное обучение</vt:lpstr>
      <vt:lpstr>Профильное обучение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Обновление содержания школьного образования</dc:title>
  <dc:creator>Макпал</dc:creator>
  <cp:lastModifiedBy>Жанбота Жетылбековна</cp:lastModifiedBy>
  <cp:revision>617</cp:revision>
  <cp:lastPrinted>2016-03-02T14:39:00Z</cp:lastPrinted>
  <dcterms:created xsi:type="dcterms:W3CDTF">2015-12-01T10:28:28Z</dcterms:created>
  <dcterms:modified xsi:type="dcterms:W3CDTF">2016-04-21T06:16:42Z</dcterms:modified>
</cp:coreProperties>
</file>